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48" r:id="rId3"/>
    <p:sldMasterId id="2147483950" r:id="rId4"/>
    <p:sldMasterId id="2147483683" r:id="rId5"/>
  </p:sldMasterIdLst>
  <p:notesMasterIdLst>
    <p:notesMasterId r:id="rId38"/>
  </p:notesMasterIdLst>
  <p:handoutMasterIdLst>
    <p:handoutMasterId r:id="rId39"/>
  </p:handoutMasterIdLst>
  <p:sldIdLst>
    <p:sldId id="603" r:id="rId6"/>
    <p:sldId id="2470" r:id="rId7"/>
    <p:sldId id="2469" r:id="rId8"/>
    <p:sldId id="2473" r:id="rId9"/>
    <p:sldId id="2417" r:id="rId10"/>
    <p:sldId id="2491" r:id="rId11"/>
    <p:sldId id="259" r:id="rId12"/>
    <p:sldId id="2476" r:id="rId13"/>
    <p:sldId id="2427" r:id="rId14"/>
    <p:sldId id="2474" r:id="rId15"/>
    <p:sldId id="2475" r:id="rId16"/>
    <p:sldId id="2453" r:id="rId17"/>
    <p:sldId id="2468" r:id="rId18"/>
    <p:sldId id="2455" r:id="rId19"/>
    <p:sldId id="1919" r:id="rId20"/>
    <p:sldId id="1955" r:id="rId21"/>
    <p:sldId id="1956" r:id="rId22"/>
    <p:sldId id="2487" r:id="rId23"/>
    <p:sldId id="2488" r:id="rId24"/>
    <p:sldId id="2489" r:id="rId25"/>
    <p:sldId id="2492" r:id="rId26"/>
    <p:sldId id="2490" r:id="rId27"/>
    <p:sldId id="2380" r:id="rId28"/>
    <p:sldId id="2386" r:id="rId29"/>
    <p:sldId id="2493" r:id="rId30"/>
    <p:sldId id="2494" r:id="rId31"/>
    <p:sldId id="2495" r:id="rId32"/>
    <p:sldId id="2496" r:id="rId33"/>
    <p:sldId id="2431" r:id="rId34"/>
    <p:sldId id="2452" r:id="rId35"/>
    <p:sldId id="2419" r:id="rId36"/>
    <p:sldId id="2428" r:id="rId37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66BA36"/>
    <a:srgbClr val="595757"/>
    <a:srgbClr val="221815"/>
    <a:srgbClr val="91A2BF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88" autoAdjust="0"/>
    <p:restoredTop sz="96291" autoAdjust="0"/>
  </p:normalViewPr>
  <p:slideViewPr>
    <p:cSldViewPr snapToGrid="0" snapToObjects="1">
      <p:cViewPr varScale="1">
        <p:scale>
          <a:sx n="124" d="100"/>
          <a:sy n="124" d="100"/>
        </p:scale>
        <p:origin x="216" y="2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2/27/25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2/27/25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4378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0136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9253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1725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9659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1460F0-4107-44B1-9AC0-A3E3C7045FFE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84E815-EB58-B7F4-CA07-DB3A06195A8C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10E3CC-989A-8250-417F-7E17E488D2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2B6BBB75-E7CF-676E-F204-FA4CCAFAF988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F3652C3B-3BDF-C967-C9F7-FC41B185F5A1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2216C8F-403B-B46A-188F-43EEF71787A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03A16B-634D-EAB9-B25D-7FC30383AC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1F0AA649-F2A3-8307-89FA-873D519CD422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79570"/>
            <a:ext cx="10963473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502981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Lexend" pitchFamily="2" charset="0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TextBox 2">
            <a:extLst>
              <a:ext uri="{FF2B5EF4-FFF2-40B4-BE49-F238E27FC236}">
                <a16:creationId xmlns:a16="http://schemas.microsoft.com/office/drawing/2014/main" id="{A889820E-F4CC-AC5B-9669-79FCD207637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Lexend" pitchFamily="2" charset="0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Lexend" pitchFamily="2" charset="0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82" name="TextBox 3">
            <a:extLst>
              <a:ext uri="{FF2B5EF4-FFF2-40B4-BE49-F238E27FC236}">
                <a16:creationId xmlns:a16="http://schemas.microsoft.com/office/drawing/2014/main" id="{6ED18A3F-5D6E-8C14-CCE2-48DD704755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4FE289D2-5824-FA98-93EC-11278F58E31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4" name="TextBox 2">
            <a:extLst>
              <a:ext uri="{FF2B5EF4-FFF2-40B4-BE49-F238E27FC236}">
                <a16:creationId xmlns:a16="http://schemas.microsoft.com/office/drawing/2014/main" id="{F5B0A06F-8FA9-A4D1-3C6E-01790866E6A9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81" r:id="rId4"/>
    <p:sldLayoutId id="2147483982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5096ED63-C01A-E59A-0E51-6A0B0BBA116D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9CF2DFB-DA79-1FAD-2622-D489DADA98F8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1FF1E5-88CB-58A6-2633-0268AAB8D1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D01B9C1-1218-999A-DD42-4FB0536564EA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4C85EC5A-B1D1-236C-C798-DC56D534838F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3DB6D1D-51F7-460F-4A45-A4BDD85153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047373-B0DC-3662-9BAC-5CC22CC6A5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3A25B12D-379F-F36E-B68A-3F21FED73F90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2024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nvshmem/api/sla.html" TargetMode="External"/><Relationship Id="rId2" Type="http://schemas.openxmlformats.org/officeDocument/2006/relationships/hyperlink" Target="https://docs.nvidia.com/cuda/gpudirect-rdma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enzomi12/AIInfra/" TargetMode="External"/><Relationship Id="rId2" Type="http://schemas.openxmlformats.org/officeDocument/2006/relationships/hyperlink" Target="https://github.com/deepseek-ai/DeepE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n.quark.cn/s/374bc7960241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enzomi12/AIInfra/" TargetMode="External"/><Relationship Id="rId2" Type="http://schemas.openxmlformats.org/officeDocument/2006/relationships/hyperlink" Target="https://github.com/deepseek-ai/FlashML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n.quark.cn/s/374bc7960241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68858BE-DB75-9276-AE60-B70AA2DDC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994"/>
            <a:ext cx="12227896" cy="687899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0" y="2749693"/>
            <a:ext cx="12196763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4F06FC8-A644-30C6-D07F-20FEFDFA57F8}"/>
              </a:ext>
            </a:extLst>
          </p:cNvPr>
          <p:cNvSpPr txBox="1">
            <a:spLocks/>
          </p:cNvSpPr>
          <p:nvPr/>
        </p:nvSpPr>
        <p:spPr>
          <a:xfrm>
            <a:off x="5369910" y="5728816"/>
            <a:ext cx="2144987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800" dirty="0">
                <a:solidFill>
                  <a:schemeClr val="tx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3CF9F-E87F-9B24-194C-3FE5353898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6510" y="5888148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328773" y="3018090"/>
            <a:ext cx="11073500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en-US" altLang="zh-CN" sz="88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Day2:</a:t>
            </a:r>
            <a:r>
              <a:rPr lang="zh-CN" altLang="en-US" sz="88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 </a:t>
            </a:r>
            <a:r>
              <a:rPr lang="en-US" altLang="zh-CN" sz="88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DeepEP</a:t>
            </a:r>
          </a:p>
          <a:p>
            <a:pPr marL="50800" algn="ctr">
              <a:buClr>
                <a:srgbClr val="C00000"/>
              </a:buClr>
            </a:pPr>
            <a:r>
              <a:rPr lang="zh-CN" altLang="en-US" sz="88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深度解读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5263A22A-F3E0-7456-BCA8-09076501A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Dispatch</a:t>
            </a:r>
            <a:r>
              <a:rPr lang="zh-CN" altLang="en-US" dirty="0"/>
              <a:t> 分发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FC6A1C1-F993-8C2F-F361-C0EB0D753F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在 </a:t>
            </a:r>
            <a:r>
              <a:rPr lang="en" altLang="zh-CN" dirty="0"/>
              <a:t>MoE </a:t>
            </a:r>
            <a:r>
              <a:rPr lang="zh-CN" altLang="en-US" dirty="0"/>
              <a:t>模型中，</a:t>
            </a:r>
            <a:r>
              <a:rPr lang="en" altLang="zh-CN" dirty="0"/>
              <a:t>dispatch </a:t>
            </a:r>
            <a:r>
              <a:rPr lang="zh-CN" altLang="en-US" dirty="0"/>
              <a:t> 目的是将输入数据分发到不同的专家 </a:t>
            </a:r>
            <a:r>
              <a:rPr lang="en" altLang="zh-CN" dirty="0"/>
              <a:t>experts</a:t>
            </a:r>
            <a:r>
              <a:rPr lang="zh-CN" altLang="en-US" dirty="0"/>
              <a:t> 进行处理。由于每个输入 </a:t>
            </a:r>
            <a:r>
              <a:rPr lang="en" altLang="zh-CN" dirty="0"/>
              <a:t>token </a:t>
            </a:r>
            <a:r>
              <a:rPr lang="zh-CN" altLang="en-US" dirty="0"/>
              <a:t>只需要激活 </a:t>
            </a:r>
            <a:r>
              <a:rPr lang="en" altLang="zh-CN" dirty="0"/>
              <a:t>Top-K </a:t>
            </a:r>
            <a:r>
              <a:rPr lang="zh-CN" altLang="en-US" dirty="0"/>
              <a:t>个专家，</a:t>
            </a:r>
            <a:r>
              <a:rPr lang="en" altLang="zh-CN" dirty="0"/>
              <a:t>dispatch </a:t>
            </a:r>
            <a:r>
              <a:rPr lang="zh-CN" altLang="en-US" dirty="0"/>
              <a:t>需要根据路由结果将数据分发到对应的专家。具体过程：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路由计算：</a:t>
            </a:r>
          </a:p>
          <a:p>
            <a:pPr lvl="1"/>
            <a:r>
              <a:rPr lang="zh-CN" altLang="en-US" dirty="0"/>
              <a:t>使用一个路由网络（</a:t>
            </a:r>
            <a:r>
              <a:rPr lang="en-US" altLang="zh-CN" dirty="0"/>
              <a:t>FFN</a:t>
            </a:r>
            <a:r>
              <a:rPr lang="zh-CN" altLang="en-US" dirty="0"/>
              <a:t>）计算每个 </a:t>
            </a:r>
            <a:r>
              <a:rPr lang="en" altLang="zh-CN" dirty="0"/>
              <a:t>token </a:t>
            </a:r>
            <a:r>
              <a:rPr lang="zh-CN" altLang="en-US" dirty="0"/>
              <a:t>对所有专家的分数。</a:t>
            </a:r>
          </a:p>
          <a:p>
            <a:pPr lvl="1"/>
            <a:r>
              <a:rPr lang="zh-CN" altLang="en-US" dirty="0"/>
              <a:t>根据分数选择 </a:t>
            </a:r>
            <a:r>
              <a:rPr lang="en" altLang="zh-CN" dirty="0"/>
              <a:t>Top-K </a:t>
            </a:r>
            <a:r>
              <a:rPr lang="zh-CN" altLang="en-US" dirty="0"/>
              <a:t>个专家，并生成对应的索引和权重。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数据分发：</a:t>
            </a:r>
          </a:p>
          <a:p>
            <a:pPr lvl="1"/>
            <a:r>
              <a:rPr lang="zh-CN" altLang="en-US" dirty="0"/>
              <a:t>根据 </a:t>
            </a:r>
            <a:r>
              <a:rPr lang="en" altLang="zh-CN" dirty="0"/>
              <a:t>Top-K </a:t>
            </a:r>
            <a:r>
              <a:rPr lang="zh-CN" altLang="en-US" dirty="0"/>
              <a:t>索引，将输入数据分发到对应的专家。每个专家会接收到属于自己的输入数据。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通信机制：</a:t>
            </a:r>
          </a:p>
          <a:p>
            <a:pPr lvl="1"/>
            <a:r>
              <a:rPr lang="zh-CN" altLang="en-US" dirty="0"/>
              <a:t>使用 </a:t>
            </a:r>
            <a:r>
              <a:rPr lang="en" altLang="zh-CN" dirty="0"/>
              <a:t>All-to-All </a:t>
            </a:r>
            <a:r>
              <a:rPr lang="zh-CN" altLang="en-US" dirty="0"/>
              <a:t>通信模式，确保每个节点上的数据可以被正确分发到所有其他节点上的专家。</a:t>
            </a:r>
          </a:p>
        </p:txBody>
      </p:sp>
    </p:spTree>
    <p:extLst>
      <p:ext uri="{BB962C8B-B14F-4D97-AF65-F5344CB8AC3E}">
        <p14:creationId xmlns:p14="http://schemas.microsoft.com/office/powerpoint/2010/main" val="4201987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5263A22A-F3E0-7456-BCA8-09076501A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Combine</a:t>
            </a:r>
            <a:r>
              <a:rPr lang="zh-CN" altLang="en-US" dirty="0"/>
              <a:t> 合并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FC6A1C1-F993-8C2F-F361-C0EB0D753F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Combine </a:t>
            </a:r>
            <a:r>
              <a:rPr lang="zh-CN" altLang="en-US" dirty="0"/>
              <a:t> 目的是将各个专家的输出结果合并回一个完整的输出张量。由于每个 </a:t>
            </a:r>
            <a:r>
              <a:rPr lang="en" altLang="zh-CN" dirty="0"/>
              <a:t>token </a:t>
            </a:r>
            <a:r>
              <a:rPr lang="zh-CN" altLang="en-US" dirty="0"/>
              <a:t>的输出是由 </a:t>
            </a:r>
            <a:r>
              <a:rPr lang="en" altLang="zh-CN" dirty="0"/>
              <a:t>Top-K </a:t>
            </a:r>
            <a:r>
              <a:rPr lang="zh-CN" altLang="en-US" dirty="0"/>
              <a:t>个专家的输出加权求和得到的，因此需要将这些部分结果重新组合。具体过程：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结果聚合：</a:t>
            </a:r>
          </a:p>
          <a:p>
            <a:pPr lvl="1"/>
            <a:r>
              <a:rPr lang="zh-CN" altLang="en-US" dirty="0"/>
              <a:t>根据 </a:t>
            </a:r>
            <a:r>
              <a:rPr lang="en" altLang="zh-CN" dirty="0"/>
              <a:t>Top-K </a:t>
            </a:r>
            <a:r>
              <a:rPr lang="zh-CN" altLang="en-US" dirty="0"/>
              <a:t>索引和权重，将每个专家的输出结果聚合到对应的 </a:t>
            </a:r>
            <a:r>
              <a:rPr lang="en" altLang="zh-CN" dirty="0"/>
              <a:t>token </a:t>
            </a:r>
            <a:r>
              <a:rPr lang="zh-CN" altLang="en-US" dirty="0"/>
              <a:t>上。</a:t>
            </a:r>
          </a:p>
          <a:p>
            <a:pPr lvl="1"/>
            <a:r>
              <a:rPr lang="zh-CN" altLang="en-US" dirty="0"/>
              <a:t>通常使用加权求和的方式进行聚合。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通信机制：</a:t>
            </a:r>
          </a:p>
          <a:p>
            <a:pPr lvl="1"/>
            <a:r>
              <a:rPr lang="zh-CN" altLang="en-US" dirty="0"/>
              <a:t>使用 </a:t>
            </a:r>
            <a:r>
              <a:rPr lang="en" altLang="zh-CN" dirty="0"/>
              <a:t>All-to-All </a:t>
            </a:r>
            <a:r>
              <a:rPr lang="zh-CN" altLang="en-US" dirty="0"/>
              <a:t>通信模式，将各个节点上的专家输出数据发送到所有其他节点，以便进行聚合。</a:t>
            </a:r>
          </a:p>
        </p:txBody>
      </p:sp>
    </p:spTree>
    <p:extLst>
      <p:ext uri="{BB962C8B-B14F-4D97-AF65-F5344CB8AC3E}">
        <p14:creationId xmlns:p14="http://schemas.microsoft.com/office/powerpoint/2010/main" val="1059108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MoE</a:t>
            </a:r>
            <a:r>
              <a:rPr lang="zh-CN" altLang="en-US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 </a:t>
            </a:r>
            <a:r>
              <a:rPr lang="en-US" altLang="zh-CN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Demo</a:t>
            </a:r>
          </a:p>
          <a:p>
            <a:pPr algn="ctr"/>
            <a:r>
              <a:rPr lang="zh-CN" altLang="en-US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实践</a:t>
            </a:r>
            <a:endParaRPr lang="en-US" altLang="zh-CN" sz="9600" b="1" dirty="0">
              <a:solidFill>
                <a:schemeClr val="bg1"/>
              </a:solidFill>
              <a:latin typeface="Lexend" pitchFamily="2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69443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4928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4" algn="ctr"/>
            <a:r>
              <a:rPr lang="zh-CN" altLang="en-US" sz="88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核心介绍</a:t>
            </a:r>
            <a:endParaRPr lang="en-US" altLang="zh-CN" sz="8800" b="1" dirty="0">
              <a:solidFill>
                <a:schemeClr val="bg1"/>
              </a:solidFill>
              <a:latin typeface="Lexend" pitchFamily="2" charset="0"/>
              <a:ea typeface="+mj-ea"/>
            </a:endParaRPr>
          </a:p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Hopper</a:t>
            </a:r>
            <a:r>
              <a:rPr lang="zh-CN" altLang="en-US" sz="72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 </a:t>
            </a:r>
            <a:r>
              <a:rPr lang="en-US" altLang="zh-CN" sz="72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&amp;</a:t>
            </a:r>
            <a:r>
              <a:rPr lang="zh-CN" altLang="en-US" sz="72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 </a:t>
            </a:r>
            <a:r>
              <a:rPr lang="en-US" altLang="zh-CN" sz="72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NVSCHMEM</a:t>
            </a:r>
          </a:p>
        </p:txBody>
      </p:sp>
    </p:spTree>
    <p:extLst>
      <p:ext uri="{BB962C8B-B14F-4D97-AF65-F5344CB8AC3E}">
        <p14:creationId xmlns:p14="http://schemas.microsoft.com/office/powerpoint/2010/main" val="2667976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B8E1C6F-92CB-284B-9606-63EE09C08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NVIDIA</a:t>
            </a:r>
            <a:r>
              <a:rPr lang="zh-CN" altLang="en-US" dirty="0"/>
              <a:t> </a:t>
            </a:r>
            <a:r>
              <a:rPr lang="en-US" altLang="zh-CN" dirty="0"/>
              <a:t>GPU</a:t>
            </a:r>
            <a:r>
              <a:rPr lang="zh-CN" altLang="en-US" dirty="0"/>
              <a:t> 架构发展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8C707BFB-EB95-D347-85F8-CB72D1755C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9745"/>
              </p:ext>
            </p:extLst>
          </p:nvPr>
        </p:nvGraphicFramePr>
        <p:xfrm>
          <a:off x="623635" y="1232784"/>
          <a:ext cx="10963476" cy="510242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218164">
                  <a:extLst>
                    <a:ext uri="{9D8B030D-6E8A-4147-A177-3AD203B41FA5}">
                      <a16:colId xmlns:a16="http://schemas.microsoft.com/office/drawing/2014/main" val="3217182464"/>
                    </a:ext>
                  </a:extLst>
                </a:gridCol>
                <a:gridCol w="1218164">
                  <a:extLst>
                    <a:ext uri="{9D8B030D-6E8A-4147-A177-3AD203B41FA5}">
                      <a16:colId xmlns:a16="http://schemas.microsoft.com/office/drawing/2014/main" val="1916073929"/>
                    </a:ext>
                  </a:extLst>
                </a:gridCol>
                <a:gridCol w="1218164">
                  <a:extLst>
                    <a:ext uri="{9D8B030D-6E8A-4147-A177-3AD203B41FA5}">
                      <a16:colId xmlns:a16="http://schemas.microsoft.com/office/drawing/2014/main" val="2888375680"/>
                    </a:ext>
                  </a:extLst>
                </a:gridCol>
                <a:gridCol w="1218164">
                  <a:extLst>
                    <a:ext uri="{9D8B030D-6E8A-4147-A177-3AD203B41FA5}">
                      <a16:colId xmlns:a16="http://schemas.microsoft.com/office/drawing/2014/main" val="907300847"/>
                    </a:ext>
                  </a:extLst>
                </a:gridCol>
                <a:gridCol w="1218164">
                  <a:extLst>
                    <a:ext uri="{9D8B030D-6E8A-4147-A177-3AD203B41FA5}">
                      <a16:colId xmlns:a16="http://schemas.microsoft.com/office/drawing/2014/main" val="930843774"/>
                    </a:ext>
                  </a:extLst>
                </a:gridCol>
                <a:gridCol w="1218164">
                  <a:extLst>
                    <a:ext uri="{9D8B030D-6E8A-4147-A177-3AD203B41FA5}">
                      <a16:colId xmlns:a16="http://schemas.microsoft.com/office/drawing/2014/main" val="2096408800"/>
                    </a:ext>
                  </a:extLst>
                </a:gridCol>
                <a:gridCol w="1218164">
                  <a:extLst>
                    <a:ext uri="{9D8B030D-6E8A-4147-A177-3AD203B41FA5}">
                      <a16:colId xmlns:a16="http://schemas.microsoft.com/office/drawing/2014/main" val="3546679735"/>
                    </a:ext>
                  </a:extLst>
                </a:gridCol>
                <a:gridCol w="1218164">
                  <a:extLst>
                    <a:ext uri="{9D8B030D-6E8A-4147-A177-3AD203B41FA5}">
                      <a16:colId xmlns:a16="http://schemas.microsoft.com/office/drawing/2014/main" val="2877730472"/>
                    </a:ext>
                  </a:extLst>
                </a:gridCol>
                <a:gridCol w="1218164">
                  <a:extLst>
                    <a:ext uri="{9D8B030D-6E8A-4147-A177-3AD203B41FA5}">
                      <a16:colId xmlns:a16="http://schemas.microsoft.com/office/drawing/2014/main" val="303184290"/>
                    </a:ext>
                  </a:extLst>
                </a:gridCol>
              </a:tblGrid>
              <a:tr h="473287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="1" dirty="0">
                          <a:latin typeface="+mj-ea"/>
                          <a:ea typeface="+mj-ea"/>
                          <a:cs typeface="Futura-Medium" panose="020B0602020204020303" pitchFamily="34" charset="-79"/>
                        </a:rPr>
                        <a:t>架构名称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D1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Futura-Medium" panose="020B0602020204020303" pitchFamily="34" charset="-79"/>
                          <a:cs typeface="Futura-Medium" panose="020B0602020204020303" pitchFamily="34" charset="-79"/>
                        </a:rPr>
                        <a:t>Fermi</a:t>
                      </a:r>
                      <a:endParaRPr lang="zh-CN" altLang="en-US" sz="1400" dirty="0">
                        <a:latin typeface="Futura-Medium" panose="020B0602020204020303" pitchFamily="34" charset="-79"/>
                        <a:ea typeface="+mj-ea"/>
                        <a:cs typeface="Futura-Medium" panose="020B0602020204020303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D1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Futura-Medium" panose="020B0602020204020303" pitchFamily="34" charset="-79"/>
                          <a:cs typeface="Futura-Medium" panose="020B0602020204020303" pitchFamily="34" charset="-79"/>
                        </a:rPr>
                        <a:t>Kepler</a:t>
                      </a:r>
                      <a:endParaRPr lang="zh-CN" altLang="en-US" sz="1400" dirty="0">
                        <a:latin typeface="Futura-Medium" panose="020B0602020204020303" pitchFamily="34" charset="-79"/>
                        <a:ea typeface="+mj-ea"/>
                        <a:cs typeface="Futura-Medium" panose="020B0602020204020303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D1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Futura-Medium" panose="020B0602020204020303" pitchFamily="34" charset="-79"/>
                          <a:cs typeface="Futura-Medium" panose="020B0602020204020303" pitchFamily="34" charset="-79"/>
                        </a:rPr>
                        <a:t>Maxwell</a:t>
                      </a:r>
                      <a:endParaRPr lang="zh-CN" altLang="en-US" sz="1400" dirty="0">
                        <a:latin typeface="Futura-Medium" panose="020B0602020204020303" pitchFamily="34" charset="-79"/>
                        <a:ea typeface="+mj-ea"/>
                        <a:cs typeface="Futura-Medium" panose="020B0602020204020303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D1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Futura-Medium" panose="020B0602020204020303" pitchFamily="34" charset="-79"/>
                          <a:cs typeface="Futura-Medium" panose="020B0602020204020303" pitchFamily="34" charset="-79"/>
                        </a:rPr>
                        <a:t>Pascal</a:t>
                      </a:r>
                      <a:endParaRPr lang="zh-CN" altLang="en-US" sz="1400" dirty="0">
                        <a:latin typeface="Futura-Medium" panose="020B0602020204020303" pitchFamily="34" charset="-79"/>
                        <a:ea typeface="+mj-ea"/>
                        <a:cs typeface="Futura-Medium" panose="020B0602020204020303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D1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Futura-Medium" panose="020B0602020204020303" pitchFamily="34" charset="-79"/>
                          <a:cs typeface="Futura-Medium" panose="020B0602020204020303" pitchFamily="34" charset="-79"/>
                        </a:rPr>
                        <a:t>Volta</a:t>
                      </a:r>
                      <a:endParaRPr lang="zh-CN" altLang="en-US" sz="1400" dirty="0">
                        <a:latin typeface="Futura-Medium" panose="020B0602020204020303" pitchFamily="34" charset="-79"/>
                        <a:ea typeface="+mj-ea"/>
                        <a:cs typeface="Futura-Medium" panose="020B0602020204020303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D1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Futura-Medium" panose="020B0602020204020303" pitchFamily="34" charset="-79"/>
                          <a:cs typeface="Futura-Medium" panose="020B0602020204020303" pitchFamily="34" charset="-79"/>
                        </a:rPr>
                        <a:t>Turing</a:t>
                      </a:r>
                      <a:endParaRPr lang="zh-CN" altLang="en-US" sz="1400" dirty="0">
                        <a:latin typeface="Futura-Medium" panose="020B0602020204020303" pitchFamily="34" charset="-79"/>
                        <a:ea typeface="+mj-ea"/>
                        <a:cs typeface="Futura-Medium" panose="020B0602020204020303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D1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Futura-Medium" panose="020B0602020204020303" pitchFamily="34" charset="-79"/>
                          <a:cs typeface="Futura-Medium" panose="020B0602020204020303" pitchFamily="34" charset="-79"/>
                        </a:rPr>
                        <a:t>Ampere</a:t>
                      </a:r>
                      <a:endParaRPr lang="zh-CN" altLang="en-US" sz="1400" dirty="0">
                        <a:latin typeface="Futura-Medium" panose="020B0602020204020303" pitchFamily="34" charset="-79"/>
                        <a:ea typeface="+mj-ea"/>
                        <a:cs typeface="Futura-Medium" panose="020B0602020204020303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D1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Futura-Medium" panose="020B0602020204020303" pitchFamily="34" charset="-79"/>
                          <a:cs typeface="Futura-Medium" panose="020B0602020204020303" pitchFamily="34" charset="-79"/>
                        </a:rPr>
                        <a:t>Hopper</a:t>
                      </a:r>
                      <a:endParaRPr lang="zh-CN" altLang="en-US" sz="1400" dirty="0">
                        <a:latin typeface="Futura-Medium" panose="020B0602020204020303" pitchFamily="34" charset="-79"/>
                        <a:ea typeface="+mj-ea"/>
                        <a:cs typeface="Futura-Medium" panose="020B0602020204020303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D1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395459"/>
                  </a:ext>
                </a:extLst>
              </a:tr>
              <a:tr h="473287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="1" dirty="0">
                          <a:solidFill>
                            <a:srgbClr val="374154"/>
                          </a:solidFill>
                          <a:latin typeface="+mj-ea"/>
                          <a:ea typeface="+mj-ea"/>
                        </a:rPr>
                        <a:t>中文名字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费米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开普勒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麦克斯韦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帕斯卡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伏特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图灵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安培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赫柏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6946874"/>
                  </a:ext>
                </a:extLst>
              </a:tr>
              <a:tr h="473287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="1" dirty="0">
                          <a:solidFill>
                            <a:srgbClr val="374154"/>
                          </a:solidFill>
                          <a:latin typeface="+mj-ea"/>
                          <a:ea typeface="+mj-ea"/>
                        </a:rPr>
                        <a:t>发布时间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2010</a:t>
                      </a:r>
                      <a:endParaRPr lang="zh-CN" altLang="en-US" sz="1050" dirty="0">
                        <a:solidFill>
                          <a:srgbClr val="374154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2012</a:t>
                      </a:r>
                      <a:endParaRPr lang="zh-CN" altLang="en-US" sz="1050" dirty="0">
                        <a:solidFill>
                          <a:srgbClr val="374154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2014</a:t>
                      </a:r>
                      <a:endParaRPr lang="zh-CN" altLang="en-US" sz="1050" dirty="0">
                        <a:solidFill>
                          <a:srgbClr val="374154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2016</a:t>
                      </a:r>
                      <a:endParaRPr lang="zh-CN" altLang="en-US" sz="1050" dirty="0">
                        <a:solidFill>
                          <a:srgbClr val="374154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2017</a:t>
                      </a:r>
                      <a:endParaRPr lang="zh-CN" altLang="en-US" sz="1050" dirty="0">
                        <a:solidFill>
                          <a:srgbClr val="374154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2018</a:t>
                      </a:r>
                      <a:endParaRPr lang="zh-CN" altLang="en-US" sz="1050" dirty="0">
                        <a:solidFill>
                          <a:srgbClr val="374154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2020</a:t>
                      </a:r>
                      <a:endParaRPr lang="zh-CN" altLang="en-US" sz="1050" dirty="0">
                        <a:solidFill>
                          <a:srgbClr val="374154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2022</a:t>
                      </a:r>
                      <a:endParaRPr lang="zh-CN" altLang="en-US" sz="1050" dirty="0">
                        <a:solidFill>
                          <a:srgbClr val="374154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975679"/>
                  </a:ext>
                </a:extLst>
              </a:tr>
              <a:tr h="1342062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="1" dirty="0">
                          <a:solidFill>
                            <a:srgbClr val="374154"/>
                          </a:solidFill>
                          <a:latin typeface="+mj-ea"/>
                          <a:ea typeface="+mj-ea"/>
                        </a:rPr>
                        <a:t>核心参数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16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SM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，每个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SM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包含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32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CUDA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kern="120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Cores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，一共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512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kern="120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CUDA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kern="120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Cores</a:t>
                      </a:r>
                      <a:endParaRPr lang="en-US" altLang="zh-CN" sz="1050" dirty="0">
                        <a:solidFill>
                          <a:srgbClr val="374154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15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SMX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，每个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SMX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包括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192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FP32+64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FP64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CUDA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Cores</a:t>
                      </a:r>
                      <a:endParaRPr lang="zh-CN" altLang="en-US" sz="1050" dirty="0">
                        <a:solidFill>
                          <a:srgbClr val="374154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16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SM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，每个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SM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包括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个处理块，每个处理块包括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32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CUDA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Cores+8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LD/ST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Unit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+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SFU</a:t>
                      </a:r>
                      <a:endParaRPr lang="zh-CN" altLang="en-US" sz="1050" dirty="0">
                        <a:solidFill>
                          <a:srgbClr val="374154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GP100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有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60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SM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，每个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SM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包括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64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CUDA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Cores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，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32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DP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Cores</a:t>
                      </a:r>
                      <a:endParaRPr lang="zh-CN" altLang="en-US" sz="1050" dirty="0">
                        <a:solidFill>
                          <a:srgbClr val="374154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80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SM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，每个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SM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包括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32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FP64+64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Int32+64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FP32+8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Tensor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Cores</a:t>
                      </a:r>
                      <a:endParaRPr lang="zh-CN" altLang="en-US" sz="1050" dirty="0">
                        <a:solidFill>
                          <a:srgbClr val="374154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102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核心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92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SM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，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SM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重新设计，每个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SM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包含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64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Int32+64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FP32+8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Tensor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Cores</a:t>
                      </a:r>
                      <a:endParaRPr lang="zh-CN" altLang="en-US" sz="1050" dirty="0">
                        <a:solidFill>
                          <a:srgbClr val="374154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108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SM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，每个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SM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包含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64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FP32+64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INT32+32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FP64+4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Tensor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Cores</a:t>
                      </a:r>
                      <a:endParaRPr lang="zh-CN" altLang="en-US" sz="1050" dirty="0">
                        <a:solidFill>
                          <a:srgbClr val="374154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132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SM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，每个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SM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包含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128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FP32+64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INT32+64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FP64+4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Tensor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Cores</a:t>
                      </a:r>
                      <a:endParaRPr lang="zh-CN" altLang="en-US" sz="1050" dirty="0">
                        <a:solidFill>
                          <a:srgbClr val="374154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0429239"/>
                  </a:ext>
                </a:extLst>
              </a:tr>
              <a:tr h="1342062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="1" dirty="0">
                          <a:solidFill>
                            <a:srgbClr val="374154"/>
                          </a:solidFill>
                          <a:latin typeface="+mj-ea"/>
                          <a:ea typeface="+mj-ea"/>
                        </a:rPr>
                        <a:t>特点</a:t>
                      </a:r>
                      <a:r>
                        <a:rPr lang="en-US" altLang="zh-CN" sz="1200" b="1" dirty="0">
                          <a:solidFill>
                            <a:srgbClr val="374154"/>
                          </a:solidFill>
                          <a:latin typeface="+mj-ea"/>
                          <a:ea typeface="+mj-ea"/>
                        </a:rPr>
                        <a:t>&amp;</a:t>
                      </a:r>
                      <a:r>
                        <a:rPr lang="zh-CN" altLang="en-US" sz="1200" b="1" dirty="0">
                          <a:solidFill>
                            <a:srgbClr val="374154"/>
                          </a:solidFill>
                          <a:latin typeface="+mj-ea"/>
                          <a:ea typeface="+mj-ea"/>
                        </a:rPr>
                        <a:t>优势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首个完整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GPU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计算架构，支持与共享存储结合的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Cache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层次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GPU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架构，支持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ECC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GPU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架构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游戏性能大幅提升，首次支持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GPU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Direct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技术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每组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SM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单元从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192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个减少到每组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128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个，每个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SMM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单元拥有更多逻辑控制电路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NVLink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第一代，双向互联带宽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160GB/s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，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P100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拥有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56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SM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HBM</a:t>
                      </a:r>
                      <a:endParaRPr lang="zh-CN" altLang="en-US" sz="1050" dirty="0">
                        <a:solidFill>
                          <a:srgbClr val="374154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NVLink2.0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，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Tensor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Cores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第一代，支持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AI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运算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Tensor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Core2.0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，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RT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Core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第一代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Tensor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Core3.0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，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RT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Core2.0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，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NVLink3.0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，结构稀疏性矩阵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MIG1.0</a:t>
                      </a:r>
                      <a:endParaRPr lang="zh-CN" altLang="en-US" sz="1050" dirty="0">
                        <a:solidFill>
                          <a:srgbClr val="374154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Tensor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Core4.0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，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NVlink4.0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，结构稀疏性矩阵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MIG2.0</a:t>
                      </a:r>
                      <a:endParaRPr lang="zh-CN" altLang="en-US" sz="1050" dirty="0">
                        <a:solidFill>
                          <a:srgbClr val="374154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3788961"/>
                  </a:ext>
                </a:extLst>
              </a:tr>
              <a:tr h="525155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="1" dirty="0">
                          <a:solidFill>
                            <a:srgbClr val="374154"/>
                          </a:solidFill>
                          <a:latin typeface="+mj-ea"/>
                          <a:ea typeface="+mj-ea"/>
                        </a:rPr>
                        <a:t>纳米制程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40/28nm</a:t>
                      </a:r>
                    </a:p>
                    <a:p>
                      <a:pPr algn="ctr"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30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亿晶体管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28nm</a:t>
                      </a:r>
                    </a:p>
                    <a:p>
                      <a:pPr algn="ctr"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71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亿晶体管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28nm</a:t>
                      </a:r>
                    </a:p>
                    <a:p>
                      <a:pPr algn="ctr"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80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亿晶体管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16nm</a:t>
                      </a:r>
                    </a:p>
                    <a:p>
                      <a:pPr algn="ctr"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153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亿晶体管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12nm</a:t>
                      </a:r>
                    </a:p>
                    <a:p>
                      <a:pPr algn="ctr"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211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亿晶体管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12nm</a:t>
                      </a:r>
                    </a:p>
                    <a:p>
                      <a:pPr algn="ctr"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186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亿晶体管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7nm</a:t>
                      </a:r>
                    </a:p>
                    <a:p>
                      <a:pPr algn="ctr"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283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亿晶体管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4nm</a:t>
                      </a:r>
                    </a:p>
                    <a:p>
                      <a:pPr algn="ctr"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800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亿晶体管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9445051"/>
                  </a:ext>
                </a:extLst>
              </a:tr>
              <a:tr h="473287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="1" dirty="0">
                          <a:solidFill>
                            <a:srgbClr val="374154"/>
                          </a:solidFill>
                          <a:latin typeface="+mj-ea"/>
                          <a:ea typeface="+mj-ea"/>
                        </a:rPr>
                        <a:t>代表型号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Quadro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7000</a:t>
                      </a:r>
                      <a:endParaRPr lang="zh-CN" altLang="en-US" sz="1050" dirty="0">
                        <a:solidFill>
                          <a:srgbClr val="374154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K80</a:t>
                      </a:r>
                    </a:p>
                    <a:p>
                      <a:pPr algn="ctr"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K40M</a:t>
                      </a:r>
                      <a:endParaRPr lang="zh-CN" altLang="en-US" sz="1050" dirty="0">
                        <a:solidFill>
                          <a:srgbClr val="374154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M5000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M4000</a:t>
                      </a:r>
                    </a:p>
                    <a:p>
                      <a:pPr algn="ctr"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GTX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9XX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系列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P100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P6000</a:t>
                      </a:r>
                    </a:p>
                    <a:p>
                      <a:pPr algn="ctr"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TTX1080</a:t>
                      </a:r>
                      <a:endParaRPr lang="zh-CN" altLang="en-US" sz="1050" dirty="0">
                        <a:solidFill>
                          <a:srgbClr val="374154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V100</a:t>
                      </a:r>
                    </a:p>
                    <a:p>
                      <a:pPr algn="ctr" latinLnBrk="1"/>
                      <a:r>
                        <a:rPr lang="en-US" altLang="zh-CN" sz="1050" dirty="0" err="1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TiTan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</a:t>
                      </a:r>
                      <a:endParaRPr lang="zh-CN" altLang="en-US" sz="1050" dirty="0">
                        <a:solidFill>
                          <a:srgbClr val="374154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T4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，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2080TI</a:t>
                      </a:r>
                    </a:p>
                    <a:p>
                      <a:pPr algn="ctr"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RTX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5000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A100</a:t>
                      </a:r>
                    </a:p>
                    <a:p>
                      <a:pPr algn="ctr"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A30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系列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H100</a:t>
                      </a:r>
                      <a:endParaRPr lang="zh-CN" altLang="en-US" sz="1050" dirty="0">
                        <a:solidFill>
                          <a:srgbClr val="374154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2808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9412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DD2FE9-EE7E-2D43-A009-3FCE36C65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Hopper</a:t>
            </a:r>
            <a:r>
              <a:rPr lang="zh-CN" altLang="en-US" dirty="0"/>
              <a:t> 赫柏架构</a:t>
            </a:r>
            <a:endParaRPr kumimoji="1"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042918B0-ECFA-B347-8DB6-BB3284ED72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11979"/>
            <a:ext cx="10963473" cy="5243101"/>
          </a:xfrm>
        </p:spPr>
        <p:txBody>
          <a:bodyPr/>
          <a:lstStyle/>
          <a:p>
            <a:r>
              <a:rPr lang="en-US" altLang="zh-CN" dirty="0"/>
              <a:t>GPC</a:t>
            </a:r>
            <a:r>
              <a:rPr lang="zh-CN" altLang="en-US" dirty="0"/>
              <a:t> </a:t>
            </a:r>
            <a:r>
              <a:rPr lang="en-US" altLang="zh-CN" dirty="0"/>
              <a:t>8</a:t>
            </a:r>
            <a:r>
              <a:rPr lang="zh-CN" altLang="en-US" dirty="0"/>
              <a:t>组， </a:t>
            </a:r>
            <a:r>
              <a:rPr lang="en-US" altLang="zh-CN" dirty="0"/>
              <a:t>66</a:t>
            </a:r>
            <a:r>
              <a:rPr lang="zh-CN" altLang="en-US" dirty="0"/>
              <a:t>组</a:t>
            </a:r>
            <a:r>
              <a:rPr lang="en-US" altLang="zh-CN" dirty="0"/>
              <a:t>TPC</a:t>
            </a:r>
            <a:r>
              <a:rPr lang="zh-CN" altLang="en-US" dirty="0"/>
              <a:t>、</a:t>
            </a:r>
            <a:r>
              <a:rPr lang="en-US" altLang="zh-CN" dirty="0"/>
              <a:t>132</a:t>
            </a:r>
            <a:r>
              <a:rPr lang="zh-CN" altLang="en-US" dirty="0"/>
              <a:t>组</a:t>
            </a:r>
            <a:r>
              <a:rPr lang="en-US" altLang="zh-CN" dirty="0"/>
              <a:t>SM</a:t>
            </a:r>
            <a:r>
              <a:rPr lang="zh-CN" altLang="en-US" dirty="0"/>
              <a:t>，总计有</a:t>
            </a:r>
            <a:r>
              <a:rPr lang="en-US" altLang="zh-CN" dirty="0"/>
              <a:t>16896</a:t>
            </a:r>
            <a:r>
              <a:rPr lang="zh-CN" altLang="en-US" dirty="0"/>
              <a:t>个</a:t>
            </a:r>
            <a:r>
              <a:rPr lang="en-US" altLang="zh-CN" dirty="0"/>
              <a:t>CUDA</a:t>
            </a:r>
            <a:r>
              <a:rPr lang="zh-CN" altLang="en-US" dirty="0"/>
              <a:t>核心、</a:t>
            </a:r>
            <a:r>
              <a:rPr lang="en-US" altLang="zh-CN" dirty="0"/>
              <a:t>528</a:t>
            </a:r>
            <a:r>
              <a:rPr lang="zh-CN" altLang="en-US" dirty="0"/>
              <a:t>个</a:t>
            </a:r>
            <a:r>
              <a:rPr lang="en-US" altLang="zh-CN" dirty="0"/>
              <a:t>Tensor</a:t>
            </a:r>
            <a:r>
              <a:rPr lang="zh-CN" altLang="en-US" dirty="0"/>
              <a:t>核心、</a:t>
            </a:r>
            <a:r>
              <a:rPr lang="en-US" altLang="zh-CN" dirty="0"/>
              <a:t>50MB</a:t>
            </a:r>
            <a:r>
              <a:rPr lang="zh-CN" altLang="en-US" dirty="0"/>
              <a:t>二级缓存。显存为新一代</a:t>
            </a:r>
            <a:r>
              <a:rPr lang="en-US" altLang="zh-CN" dirty="0"/>
              <a:t>HBM3</a:t>
            </a:r>
            <a:r>
              <a:rPr lang="zh-CN" altLang="en-US" dirty="0"/>
              <a:t>，容量</a:t>
            </a:r>
            <a:r>
              <a:rPr lang="en-US" altLang="zh-CN" dirty="0"/>
              <a:t>80GB</a:t>
            </a:r>
            <a:r>
              <a:rPr lang="zh-CN" altLang="en-US" dirty="0"/>
              <a:t>，位宽</a:t>
            </a:r>
            <a:r>
              <a:rPr lang="en-US" altLang="zh-CN" dirty="0"/>
              <a:t>5120-bit</a:t>
            </a:r>
            <a:r>
              <a:rPr lang="zh-CN" altLang="en-US" dirty="0"/>
              <a:t>，带宽高达</a:t>
            </a:r>
            <a:r>
              <a:rPr lang="en-US" altLang="zh-CN" dirty="0"/>
              <a:t>3TB/s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765F0C-A342-2846-9BF5-F555EB2D59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6168" y="2116476"/>
            <a:ext cx="9824426" cy="438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89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DD2FE9-EE7E-2D43-A009-3FCE36C65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Hopper</a:t>
            </a:r>
            <a:r>
              <a:rPr lang="zh-CN" altLang="en-US" dirty="0"/>
              <a:t> 赫柏架构</a:t>
            </a:r>
            <a:endParaRPr kumimoji="1"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B624C97-EF8A-AD4E-BCD4-CA164D4064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1600" b="1" dirty="0"/>
              <a:t>SM </a:t>
            </a:r>
            <a:r>
              <a:rPr lang="zh-CN" altLang="en-US" sz="1600" b="1" dirty="0"/>
              <a:t>结构：</a:t>
            </a:r>
          </a:p>
          <a:p>
            <a:pPr marL="582006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zh-CN" sz="1400" dirty="0"/>
              <a:t>4 </a:t>
            </a:r>
            <a:r>
              <a:rPr lang="zh-CN" altLang="en-US" sz="1400" dirty="0"/>
              <a:t>个 </a:t>
            </a:r>
            <a:r>
              <a:rPr lang="en-US" altLang="zh-CN" sz="1400" dirty="0"/>
              <a:t>Warp Scheduler</a:t>
            </a:r>
            <a:r>
              <a:rPr lang="zh-CN" altLang="en-US" sz="1400" dirty="0"/>
              <a:t>，</a:t>
            </a:r>
            <a:r>
              <a:rPr lang="en-US" altLang="zh-CN" sz="1400" dirty="0"/>
              <a:t>4 </a:t>
            </a:r>
            <a:r>
              <a:rPr lang="zh-CN" altLang="en-US" sz="1400" dirty="0"/>
              <a:t>个 </a:t>
            </a:r>
            <a:r>
              <a:rPr lang="en-US" altLang="zh-CN" sz="1400" dirty="0"/>
              <a:t>Dispatch Unit</a:t>
            </a:r>
            <a:r>
              <a:rPr lang="zh-CN" altLang="en-US" sz="1400" dirty="0"/>
              <a:t>（与 </a:t>
            </a:r>
            <a:r>
              <a:rPr lang="en-US" altLang="zh-CN" sz="1400" dirty="0"/>
              <a:t>A100 </a:t>
            </a:r>
            <a:r>
              <a:rPr lang="zh-CN" altLang="en-US" sz="1400" dirty="0"/>
              <a:t>一致）</a:t>
            </a:r>
          </a:p>
          <a:p>
            <a:pPr marL="582006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zh-CN" sz="1400" dirty="0"/>
              <a:t>128 </a:t>
            </a:r>
            <a:r>
              <a:rPr lang="zh-CN" altLang="en-US" sz="1400" dirty="0"/>
              <a:t>个 </a:t>
            </a:r>
            <a:r>
              <a:rPr lang="en-US" altLang="zh-CN" sz="1400" dirty="0"/>
              <a:t>FP32 Core</a:t>
            </a:r>
            <a:r>
              <a:rPr lang="zh-CN" altLang="en-US" sz="1400" dirty="0"/>
              <a:t>（</a:t>
            </a:r>
            <a:r>
              <a:rPr lang="en-US" altLang="zh-CN" sz="1400" dirty="0"/>
              <a:t>4 * 32</a:t>
            </a:r>
            <a:r>
              <a:rPr lang="zh-CN" altLang="en-US" sz="1400" dirty="0"/>
              <a:t>）（相比 </a:t>
            </a:r>
            <a:r>
              <a:rPr lang="en-US" altLang="zh-CN" sz="1400" dirty="0"/>
              <a:t>A100 </a:t>
            </a:r>
            <a:r>
              <a:rPr lang="zh-CN" altLang="en-US" sz="1400" dirty="0"/>
              <a:t>翻倍）</a:t>
            </a:r>
          </a:p>
          <a:p>
            <a:pPr marL="582006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zh-CN" sz="1400" dirty="0"/>
              <a:t>64 </a:t>
            </a:r>
            <a:r>
              <a:rPr lang="zh-CN" altLang="en-US" sz="1400" dirty="0"/>
              <a:t>个 </a:t>
            </a:r>
            <a:r>
              <a:rPr lang="en-US" altLang="zh-CN" sz="1400" dirty="0"/>
              <a:t>INT32 Core</a:t>
            </a:r>
            <a:r>
              <a:rPr lang="zh-CN" altLang="en-US" sz="1400" dirty="0"/>
              <a:t>（</a:t>
            </a:r>
            <a:r>
              <a:rPr lang="en-US" altLang="zh-CN" sz="1400" dirty="0"/>
              <a:t>4 * 16</a:t>
            </a:r>
            <a:r>
              <a:rPr lang="zh-CN" altLang="en-US" sz="1400" dirty="0"/>
              <a:t>）（与 </a:t>
            </a:r>
            <a:r>
              <a:rPr lang="en-US" altLang="zh-CN" sz="1400" dirty="0"/>
              <a:t>A100 </a:t>
            </a:r>
            <a:r>
              <a:rPr lang="zh-CN" altLang="en-US" sz="1400" dirty="0"/>
              <a:t>一致）</a:t>
            </a:r>
          </a:p>
          <a:p>
            <a:pPr marL="582006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zh-CN" sz="1400" dirty="0"/>
              <a:t>64 </a:t>
            </a:r>
            <a:r>
              <a:rPr lang="zh-CN" altLang="en-US" sz="1400" dirty="0"/>
              <a:t>个 </a:t>
            </a:r>
            <a:r>
              <a:rPr lang="en-US" altLang="zh-CN" sz="1400" dirty="0"/>
              <a:t>FP64 Core</a:t>
            </a:r>
            <a:r>
              <a:rPr lang="zh-CN" altLang="en-US" sz="1400" dirty="0"/>
              <a:t>（</a:t>
            </a:r>
            <a:r>
              <a:rPr lang="en-US" altLang="zh-CN" sz="1400" dirty="0"/>
              <a:t>4 * 16</a:t>
            </a:r>
            <a:r>
              <a:rPr lang="zh-CN" altLang="en-US" sz="1400" dirty="0"/>
              <a:t>）（相比 </a:t>
            </a:r>
            <a:r>
              <a:rPr lang="en-US" altLang="zh-CN" sz="1400" dirty="0"/>
              <a:t>A100 </a:t>
            </a:r>
            <a:r>
              <a:rPr lang="zh-CN" altLang="en-US" sz="1400" dirty="0"/>
              <a:t>翻倍）</a:t>
            </a:r>
          </a:p>
          <a:p>
            <a:pPr marL="582006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zh-CN" sz="1400" dirty="0"/>
              <a:t>4 </a:t>
            </a:r>
            <a:r>
              <a:rPr lang="zh-CN" altLang="en-US" sz="1400" dirty="0"/>
              <a:t>个 </a:t>
            </a:r>
            <a:r>
              <a:rPr lang="en-US" altLang="zh-CN" sz="1400" dirty="0"/>
              <a:t>TensorCore</a:t>
            </a:r>
            <a:r>
              <a:rPr lang="zh-CN" altLang="en-US" sz="1400" dirty="0"/>
              <a:t>（</a:t>
            </a:r>
            <a:r>
              <a:rPr lang="en-US" altLang="zh-CN" sz="1400" dirty="0"/>
              <a:t>4 * 1</a:t>
            </a:r>
            <a:r>
              <a:rPr lang="zh-CN" altLang="en-US" sz="1400" dirty="0"/>
              <a:t>）</a:t>
            </a:r>
          </a:p>
          <a:p>
            <a:pPr marL="582006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zh-CN" sz="1400" dirty="0"/>
              <a:t>32 </a:t>
            </a:r>
            <a:r>
              <a:rPr lang="zh-CN" altLang="en-US" sz="1400" dirty="0"/>
              <a:t>个 </a:t>
            </a:r>
            <a:r>
              <a:rPr lang="en-US" altLang="zh-CN" sz="1400" dirty="0"/>
              <a:t>LD/ST Unit</a:t>
            </a:r>
            <a:r>
              <a:rPr lang="zh-CN" altLang="en-US" sz="1400" dirty="0"/>
              <a:t>（</a:t>
            </a:r>
            <a:r>
              <a:rPr lang="en-US" altLang="zh-CN" sz="1400" dirty="0"/>
              <a:t>4 * 8</a:t>
            </a:r>
            <a:r>
              <a:rPr lang="zh-CN" altLang="en-US" sz="1400" dirty="0"/>
              <a:t>）（与 </a:t>
            </a:r>
            <a:r>
              <a:rPr lang="en-US" altLang="zh-CN" sz="1400" dirty="0"/>
              <a:t>A100 </a:t>
            </a:r>
            <a:r>
              <a:rPr lang="zh-CN" altLang="en-US" sz="1400" dirty="0"/>
              <a:t>一致）</a:t>
            </a:r>
          </a:p>
          <a:p>
            <a:pPr marL="582006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zh-CN" sz="1400" dirty="0"/>
              <a:t>16 </a:t>
            </a:r>
            <a:r>
              <a:rPr lang="zh-CN" altLang="en-US" sz="1400" dirty="0"/>
              <a:t>个 </a:t>
            </a:r>
            <a:r>
              <a:rPr lang="en-US" altLang="zh-CN" sz="1400" dirty="0"/>
              <a:t>SFU</a:t>
            </a:r>
            <a:r>
              <a:rPr lang="zh-CN" altLang="en-US" sz="1400" dirty="0"/>
              <a:t>（</a:t>
            </a:r>
            <a:r>
              <a:rPr lang="en-US" altLang="zh-CN" sz="1400" dirty="0"/>
              <a:t>4 * 4</a:t>
            </a:r>
            <a:r>
              <a:rPr lang="zh-CN" altLang="en-US" sz="1400" dirty="0"/>
              <a:t>）（与 </a:t>
            </a:r>
            <a:r>
              <a:rPr lang="en-US" altLang="zh-CN" sz="1400" dirty="0"/>
              <a:t>A100 </a:t>
            </a:r>
            <a:r>
              <a:rPr lang="zh-CN" altLang="en-US" sz="1400" dirty="0"/>
              <a:t>一致）</a:t>
            </a:r>
          </a:p>
          <a:p>
            <a:pPr marL="582006" lvl="1" indent="-342900">
              <a:lnSpc>
                <a:spcPct val="100000"/>
              </a:lnSpc>
              <a:buFont typeface="+mj-lt"/>
              <a:buAutoNum type="arabicPeriod"/>
            </a:pPr>
            <a:r>
              <a:rPr lang="zh-CN" altLang="en-US" sz="1400" dirty="0"/>
              <a:t>相比 </a:t>
            </a:r>
            <a:r>
              <a:rPr lang="en-US" altLang="zh-CN" sz="1400" dirty="0"/>
              <a:t>A100 </a:t>
            </a:r>
            <a:r>
              <a:rPr lang="zh-CN" altLang="en-US" sz="1400" dirty="0"/>
              <a:t>增加了一个 </a:t>
            </a:r>
            <a:r>
              <a:rPr lang="en-US" altLang="zh-CN" sz="1400" dirty="0"/>
              <a:t>Tensor Memory Accelerator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DC6365-291C-B344-9E06-2F7A21A8385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5945" y="1296158"/>
            <a:ext cx="3879509" cy="5157192"/>
          </a:xfrm>
          <a:prstGeom prst="rect">
            <a:avLst/>
          </a:prstGeom>
        </p:spPr>
      </p:pic>
      <p:sp>
        <p:nvSpPr>
          <p:cNvPr id="8" name="内容占位符 6">
            <a:extLst>
              <a:ext uri="{FF2B5EF4-FFF2-40B4-BE49-F238E27FC236}">
                <a16:creationId xmlns:a16="http://schemas.microsoft.com/office/drawing/2014/main" id="{E616BF45-0DBA-C54D-B96C-163D8274B6F6}"/>
              </a:ext>
            </a:extLst>
          </p:cNvPr>
          <p:cNvSpPr txBox="1">
            <a:spLocks/>
          </p:cNvSpPr>
          <p:nvPr/>
        </p:nvSpPr>
        <p:spPr>
          <a:xfrm>
            <a:off x="609655" y="4234287"/>
            <a:ext cx="6194826" cy="221906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600" b="1" dirty="0">
                <a:latin typeface="Lexend" pitchFamily="2" charset="0"/>
              </a:rPr>
              <a:t>每个 </a:t>
            </a:r>
            <a:r>
              <a:rPr lang="en-US" altLang="zh-CN" sz="1600" b="1" dirty="0">
                <a:latin typeface="Lexend" pitchFamily="2" charset="0"/>
              </a:rPr>
              <a:t>Process Block</a:t>
            </a:r>
            <a:r>
              <a:rPr lang="zh-CN" altLang="en-US" sz="1600" b="1" dirty="0">
                <a:latin typeface="Lexend" pitchFamily="2" charset="0"/>
              </a:rPr>
              <a:t>：</a:t>
            </a:r>
          </a:p>
          <a:p>
            <a:pPr marL="582006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dirty="0">
                <a:latin typeface="Lexend" pitchFamily="2" charset="0"/>
              </a:rPr>
              <a:t>1 </a:t>
            </a:r>
            <a:r>
              <a:rPr lang="zh-CN" altLang="en-US" sz="1400" dirty="0">
                <a:latin typeface="Lexend" pitchFamily="2" charset="0"/>
              </a:rPr>
              <a:t>个 </a:t>
            </a:r>
            <a:r>
              <a:rPr lang="en-US" altLang="zh-CN" sz="1400" dirty="0">
                <a:latin typeface="Lexend" pitchFamily="2" charset="0"/>
              </a:rPr>
              <a:t>Warp Scheduler</a:t>
            </a:r>
            <a:r>
              <a:rPr lang="zh-CN" altLang="en-US" sz="1400" dirty="0">
                <a:latin typeface="Lexend" pitchFamily="2" charset="0"/>
              </a:rPr>
              <a:t>，</a:t>
            </a:r>
            <a:r>
              <a:rPr lang="en-US" altLang="zh-CN" sz="1400" dirty="0">
                <a:latin typeface="Lexend" pitchFamily="2" charset="0"/>
              </a:rPr>
              <a:t>1 </a:t>
            </a:r>
            <a:r>
              <a:rPr lang="zh-CN" altLang="en-US" sz="1400" dirty="0">
                <a:latin typeface="Lexend" pitchFamily="2" charset="0"/>
              </a:rPr>
              <a:t>个 </a:t>
            </a:r>
            <a:r>
              <a:rPr lang="en-US" altLang="zh-CN" sz="1400" dirty="0">
                <a:latin typeface="Lexend" pitchFamily="2" charset="0"/>
              </a:rPr>
              <a:t>Dispatch Unit</a:t>
            </a:r>
            <a:r>
              <a:rPr lang="zh-CN" altLang="en-US" sz="1400" dirty="0">
                <a:latin typeface="Lexend" pitchFamily="2" charset="0"/>
              </a:rPr>
              <a:t>（与 </a:t>
            </a:r>
            <a:r>
              <a:rPr lang="en-US" altLang="zh-CN" sz="1400" dirty="0">
                <a:latin typeface="Lexend" pitchFamily="2" charset="0"/>
              </a:rPr>
              <a:t>A100 </a:t>
            </a:r>
            <a:r>
              <a:rPr lang="zh-CN" altLang="en-US" sz="1400" dirty="0">
                <a:latin typeface="Lexend" pitchFamily="2" charset="0"/>
              </a:rPr>
              <a:t>一致）</a:t>
            </a:r>
          </a:p>
          <a:p>
            <a:pPr marL="582006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dirty="0">
                <a:latin typeface="Lexend" pitchFamily="2" charset="0"/>
              </a:rPr>
              <a:t>32 </a:t>
            </a:r>
            <a:r>
              <a:rPr lang="zh-CN" altLang="en-US" sz="1400" dirty="0">
                <a:latin typeface="Lexend" pitchFamily="2" charset="0"/>
              </a:rPr>
              <a:t>个 </a:t>
            </a:r>
            <a:r>
              <a:rPr lang="en-US" altLang="zh-CN" sz="1400" dirty="0">
                <a:latin typeface="Lexend" pitchFamily="2" charset="0"/>
              </a:rPr>
              <a:t>FP32 Core</a:t>
            </a:r>
            <a:r>
              <a:rPr lang="zh-CN" altLang="en-US" sz="1400" dirty="0">
                <a:latin typeface="Lexend" pitchFamily="2" charset="0"/>
              </a:rPr>
              <a:t>（相比 </a:t>
            </a:r>
            <a:r>
              <a:rPr lang="en-US" altLang="zh-CN" sz="1400" dirty="0">
                <a:latin typeface="Lexend" pitchFamily="2" charset="0"/>
              </a:rPr>
              <a:t>A100 </a:t>
            </a:r>
            <a:r>
              <a:rPr lang="zh-CN" altLang="en-US" sz="1400" dirty="0">
                <a:latin typeface="Lexend" pitchFamily="2" charset="0"/>
              </a:rPr>
              <a:t>翻倍）</a:t>
            </a:r>
          </a:p>
          <a:p>
            <a:pPr marL="582006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dirty="0">
                <a:latin typeface="Lexend" pitchFamily="2" charset="0"/>
              </a:rPr>
              <a:t>16 </a:t>
            </a:r>
            <a:r>
              <a:rPr lang="zh-CN" altLang="en-US" sz="1400" dirty="0">
                <a:latin typeface="Lexend" pitchFamily="2" charset="0"/>
              </a:rPr>
              <a:t>个 </a:t>
            </a:r>
            <a:r>
              <a:rPr lang="en-US" altLang="zh-CN" sz="1400" dirty="0">
                <a:latin typeface="Lexend" pitchFamily="2" charset="0"/>
              </a:rPr>
              <a:t>INT32 Core</a:t>
            </a:r>
            <a:r>
              <a:rPr lang="zh-CN" altLang="en-US" sz="1400" dirty="0">
                <a:latin typeface="Lexend" pitchFamily="2" charset="0"/>
              </a:rPr>
              <a:t>（与 </a:t>
            </a:r>
            <a:r>
              <a:rPr lang="en-US" altLang="zh-CN" sz="1400" dirty="0">
                <a:latin typeface="Lexend" pitchFamily="2" charset="0"/>
              </a:rPr>
              <a:t>A100 </a:t>
            </a:r>
            <a:r>
              <a:rPr lang="zh-CN" altLang="en-US" sz="1400" dirty="0">
                <a:latin typeface="Lexend" pitchFamily="2" charset="0"/>
              </a:rPr>
              <a:t>一致）</a:t>
            </a:r>
          </a:p>
          <a:p>
            <a:pPr marL="582006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dirty="0">
                <a:latin typeface="Lexend" pitchFamily="2" charset="0"/>
              </a:rPr>
              <a:t>16 </a:t>
            </a:r>
            <a:r>
              <a:rPr lang="zh-CN" altLang="en-US" sz="1400" dirty="0">
                <a:latin typeface="Lexend" pitchFamily="2" charset="0"/>
              </a:rPr>
              <a:t>个 </a:t>
            </a:r>
            <a:r>
              <a:rPr lang="en-US" altLang="zh-CN" sz="1400" dirty="0">
                <a:latin typeface="Lexend" pitchFamily="2" charset="0"/>
              </a:rPr>
              <a:t>FP64 Core</a:t>
            </a:r>
            <a:r>
              <a:rPr lang="zh-CN" altLang="en-US" sz="1400" dirty="0">
                <a:latin typeface="Lexend" pitchFamily="2" charset="0"/>
              </a:rPr>
              <a:t>（相比 </a:t>
            </a:r>
            <a:r>
              <a:rPr lang="en-US" altLang="zh-CN" sz="1400" dirty="0">
                <a:latin typeface="Lexend" pitchFamily="2" charset="0"/>
              </a:rPr>
              <a:t>A100 </a:t>
            </a:r>
            <a:r>
              <a:rPr lang="zh-CN" altLang="en-US" sz="1400" dirty="0">
                <a:latin typeface="Lexend" pitchFamily="2" charset="0"/>
              </a:rPr>
              <a:t>翻倍）</a:t>
            </a:r>
          </a:p>
          <a:p>
            <a:pPr marL="582006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dirty="0">
                <a:latin typeface="Lexend" pitchFamily="2" charset="0"/>
              </a:rPr>
              <a:t>1 </a:t>
            </a:r>
            <a:r>
              <a:rPr lang="zh-CN" altLang="en-US" sz="1400" dirty="0">
                <a:latin typeface="Lexend" pitchFamily="2" charset="0"/>
              </a:rPr>
              <a:t>个 </a:t>
            </a:r>
            <a:r>
              <a:rPr lang="en-US" altLang="zh-CN" sz="1400" dirty="0">
                <a:latin typeface="Lexend" pitchFamily="2" charset="0"/>
              </a:rPr>
              <a:t>TensorCore</a:t>
            </a:r>
          </a:p>
          <a:p>
            <a:pPr marL="582006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dirty="0">
                <a:latin typeface="Lexend" pitchFamily="2" charset="0"/>
              </a:rPr>
              <a:t>8 </a:t>
            </a:r>
            <a:r>
              <a:rPr lang="zh-CN" altLang="en-US" sz="1400" dirty="0">
                <a:latin typeface="Lexend" pitchFamily="2" charset="0"/>
              </a:rPr>
              <a:t>个 </a:t>
            </a:r>
            <a:r>
              <a:rPr lang="en-US" altLang="zh-CN" sz="1400" dirty="0">
                <a:latin typeface="Lexend" pitchFamily="2" charset="0"/>
              </a:rPr>
              <a:t>LD/ST Unit</a:t>
            </a:r>
            <a:r>
              <a:rPr lang="zh-CN" altLang="en-US" sz="1400" dirty="0">
                <a:latin typeface="Lexend" pitchFamily="2" charset="0"/>
              </a:rPr>
              <a:t>（与 </a:t>
            </a:r>
            <a:r>
              <a:rPr lang="en-US" altLang="zh-CN" sz="1400" dirty="0">
                <a:latin typeface="Lexend" pitchFamily="2" charset="0"/>
              </a:rPr>
              <a:t>A100 </a:t>
            </a:r>
            <a:r>
              <a:rPr lang="zh-CN" altLang="en-US" sz="1400" dirty="0">
                <a:latin typeface="Lexend" pitchFamily="2" charset="0"/>
              </a:rPr>
              <a:t>一致）</a:t>
            </a:r>
          </a:p>
          <a:p>
            <a:pPr marL="582006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dirty="0">
                <a:latin typeface="Lexend" pitchFamily="2" charset="0"/>
              </a:rPr>
              <a:t>4 </a:t>
            </a:r>
            <a:r>
              <a:rPr lang="zh-CN" altLang="en-US" sz="1400" dirty="0">
                <a:latin typeface="Lexend" pitchFamily="2" charset="0"/>
              </a:rPr>
              <a:t>个 </a:t>
            </a:r>
            <a:r>
              <a:rPr lang="en-US" altLang="zh-CN" sz="1400" dirty="0">
                <a:latin typeface="Lexend" pitchFamily="2" charset="0"/>
              </a:rPr>
              <a:t>SFU</a:t>
            </a:r>
            <a:r>
              <a:rPr lang="zh-CN" altLang="en-US" sz="1400" dirty="0">
                <a:latin typeface="Lexend" pitchFamily="2" charset="0"/>
              </a:rPr>
              <a:t>（与 </a:t>
            </a:r>
            <a:r>
              <a:rPr lang="en-US" altLang="zh-CN" sz="1400" dirty="0">
                <a:latin typeface="Lexend" pitchFamily="2" charset="0"/>
              </a:rPr>
              <a:t>A100 </a:t>
            </a:r>
            <a:r>
              <a:rPr lang="zh-CN" altLang="en-US" sz="1400" dirty="0">
                <a:latin typeface="Lexend" pitchFamily="2" charset="0"/>
              </a:rPr>
              <a:t>一致）</a:t>
            </a:r>
          </a:p>
        </p:txBody>
      </p:sp>
    </p:spTree>
    <p:extLst>
      <p:ext uri="{BB962C8B-B14F-4D97-AF65-F5344CB8AC3E}">
        <p14:creationId xmlns:p14="http://schemas.microsoft.com/office/powerpoint/2010/main" val="1479689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0D959F5-1F44-8CE9-5ED3-E0C89E21C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NVSCHMEM</a:t>
            </a:r>
            <a:r>
              <a:rPr lang="zh-CN" altLang="en-US" dirty="0"/>
              <a:t> 解释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2EFCBF0-8163-6581-5C27-A3EC1A2A03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NVSHMEM</a:t>
            </a:r>
            <a:r>
              <a:rPr lang="zh-CN" altLang="en-US" dirty="0"/>
              <a:t> 是基于 </a:t>
            </a:r>
            <a:r>
              <a:rPr lang="en" altLang="zh-CN" dirty="0" err="1"/>
              <a:t>OpenSHMEM</a:t>
            </a:r>
            <a:r>
              <a:rPr lang="en" altLang="zh-CN" dirty="0"/>
              <a:t> </a:t>
            </a:r>
            <a:r>
              <a:rPr lang="zh-CN" altLang="en-US" dirty="0"/>
              <a:t>的并行编程接口，为 </a:t>
            </a:r>
            <a:r>
              <a:rPr lang="en" altLang="zh-CN" dirty="0"/>
              <a:t>NVIDIA GPU </a:t>
            </a:r>
            <a:r>
              <a:rPr lang="zh-CN" altLang="en-US" dirty="0"/>
              <a:t>集群提供高效且可扩展的通信。</a:t>
            </a:r>
            <a:endParaRPr lang="en-US" altLang="zh-CN" dirty="0"/>
          </a:p>
          <a:p>
            <a:r>
              <a:rPr lang="en" altLang="zh-CN" dirty="0"/>
              <a:t>NVSHMEM </a:t>
            </a:r>
            <a:r>
              <a:rPr lang="zh-CN" altLang="en-US" dirty="0"/>
              <a:t>为数据创建了一个全局地址空间（</a:t>
            </a:r>
            <a:r>
              <a:rPr lang="en-US" altLang="zh-CN" dirty="0"/>
              <a:t>a.k.a.</a:t>
            </a:r>
            <a:r>
              <a:rPr lang="zh-CN" altLang="en-US" dirty="0"/>
              <a:t>，</a:t>
            </a:r>
            <a:r>
              <a:rPr lang="en" altLang="zh-CN" dirty="0"/>
              <a:t>PGAS</a:t>
            </a:r>
            <a:r>
              <a:rPr lang="zh-CN" altLang="en-US" dirty="0"/>
              <a:t> 模型 </a:t>
            </a:r>
            <a:r>
              <a:rPr lang="en" altLang="zh-CN" dirty="0"/>
              <a:t>Partitioned Global Address Space</a:t>
            </a:r>
            <a:r>
              <a:rPr lang="zh-CN" altLang="en" dirty="0"/>
              <a:t>，</a:t>
            </a:r>
            <a:r>
              <a:rPr lang="zh-CN" altLang="en-US" dirty="0"/>
              <a:t>分区全局地址空间），该空间跨越多个 </a:t>
            </a:r>
            <a:r>
              <a:rPr lang="en" altLang="zh-CN" dirty="0"/>
              <a:t>GPU </a:t>
            </a:r>
            <a:r>
              <a:rPr lang="zh-CN" altLang="en-US" dirty="0"/>
              <a:t>内存，可以通过细粒度的 </a:t>
            </a:r>
            <a:r>
              <a:rPr lang="en" altLang="zh-CN" dirty="0"/>
              <a:t>GPU </a:t>
            </a:r>
            <a:r>
              <a:rPr lang="zh-CN" altLang="en-US" dirty="0"/>
              <a:t>发起的操作、</a:t>
            </a:r>
            <a:r>
              <a:rPr lang="en" altLang="zh-CN" dirty="0"/>
              <a:t>CPU </a:t>
            </a:r>
            <a:r>
              <a:rPr lang="zh-CN" altLang="en-US" dirty="0"/>
              <a:t>发起的操作以及 </a:t>
            </a:r>
            <a:r>
              <a:rPr lang="en" altLang="zh-CN" dirty="0"/>
              <a:t>CUDA </a:t>
            </a:r>
            <a:r>
              <a:rPr lang="zh-CN" altLang="en-US" dirty="0"/>
              <a:t>流上的操作进行访问。</a:t>
            </a:r>
            <a:endParaRPr lang="en-US" altLang="zh-CN" dirty="0"/>
          </a:p>
          <a:p>
            <a:endParaRPr lang="en-US" altLang="zh-CN" dirty="0">
              <a:hlinkClick r:id="rId2"/>
            </a:endParaRPr>
          </a:p>
          <a:p>
            <a:pPr marL="0" indent="0">
              <a:buNone/>
            </a:pPr>
            <a:endParaRPr lang="en" altLang="zh-CN" sz="1800" dirty="0">
              <a:hlinkClick r:id="rId2"/>
            </a:endParaRPr>
          </a:p>
          <a:p>
            <a:pPr marL="0" indent="0">
              <a:buNone/>
            </a:pPr>
            <a:endParaRPr lang="en" altLang="zh-CN" sz="1800" dirty="0">
              <a:hlinkClick r:id="rId2"/>
            </a:endParaRPr>
          </a:p>
          <a:p>
            <a:r>
              <a:rPr lang="en" altLang="zh-CN" sz="1800" dirty="0">
                <a:hlinkClick r:id="rId2"/>
              </a:rPr>
              <a:t>https://docs.nvidia.com/cuda/gpudirect-rdma/</a:t>
            </a:r>
            <a:endParaRPr lang="en" altLang="zh-CN" sz="1800" dirty="0"/>
          </a:p>
          <a:p>
            <a:r>
              <a:rPr lang="en" altLang="zh-CN" sz="1800" dirty="0">
                <a:hlinkClick r:id="rId3"/>
              </a:rPr>
              <a:t>https://docs.nvidia.com/nvshmem/api/sla.html</a:t>
            </a:r>
            <a:endParaRPr lang="en" altLang="zh-CN" sz="1800" dirty="0"/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8FB4A57C-0012-2E72-C727-DB6A4DDB93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5188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931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0D959F5-1F44-8CE9-5ED3-E0C89E21C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NVSCHMEM</a:t>
            </a:r>
            <a:r>
              <a:rPr lang="zh-CN" altLang="en-US" dirty="0"/>
              <a:t> 介绍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8FB4A57C-0012-2E72-C727-DB6A4DDB93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5188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3616873-02BC-CA83-03FC-89B37F486B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701"/>
          <a:stretch/>
        </p:blipFill>
        <p:spPr>
          <a:xfrm>
            <a:off x="2472184" y="4084473"/>
            <a:ext cx="9530902" cy="213537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17921E6-851B-047C-01D3-FD922960D573}"/>
              </a:ext>
            </a:extLst>
          </p:cNvPr>
          <p:cNvSpPr txBox="1"/>
          <p:nvPr/>
        </p:nvSpPr>
        <p:spPr>
          <a:xfrm>
            <a:off x="508575" y="2270856"/>
            <a:ext cx="23476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b="1" dirty="0">
                <a:solidFill>
                  <a:srgbClr val="1D1D1A"/>
                </a:solidFill>
                <a:latin typeface="Lexend" pitchFamily="2" charset="0"/>
              </a:rPr>
              <a:t>MPI</a:t>
            </a:r>
            <a:endParaRPr lang="zh-CN" altLang="en-US" sz="2800" b="1" dirty="0">
              <a:solidFill>
                <a:srgbClr val="1D1D1A"/>
              </a:solidFill>
              <a:latin typeface="Lexend" pitchFamily="2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9D12117-23B0-6E25-C0B4-7DE9CA0A2D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56" b="54645"/>
          <a:stretch/>
        </p:blipFill>
        <p:spPr>
          <a:xfrm>
            <a:off x="2472184" y="1536704"/>
            <a:ext cx="9530902" cy="213537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F4CD38E-CC4C-0622-DCC8-5368750765CE}"/>
              </a:ext>
            </a:extLst>
          </p:cNvPr>
          <p:cNvSpPr txBox="1"/>
          <p:nvPr/>
        </p:nvSpPr>
        <p:spPr>
          <a:xfrm>
            <a:off x="508575" y="4852231"/>
            <a:ext cx="23476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D1D1A"/>
                </a:solidFill>
                <a:latin typeface="Lexend" pitchFamily="2" charset="0"/>
              </a:rPr>
              <a:t>NVSCHMEM</a:t>
            </a:r>
            <a:endParaRPr lang="zh-CN" altLang="en-US" sz="2800" b="1" dirty="0">
              <a:solidFill>
                <a:srgbClr val="1D1D1A"/>
              </a:solidFill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181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eepSeek开源周Day 2: DeepEP——解锁MoE模型通信瓶颈-品玩">
            <a:extLst>
              <a:ext uri="{FF2B5EF4-FFF2-40B4-BE49-F238E27FC236}">
                <a16:creationId xmlns:a16="http://schemas.microsoft.com/office/drawing/2014/main" id="{3EB7B48D-FAE9-3662-285A-3C92514BB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9" y="439877"/>
            <a:ext cx="8672504" cy="597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693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0D959F5-1F44-8CE9-5ED3-E0C89E21C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NVSCHMEM</a:t>
            </a:r>
            <a:r>
              <a:rPr lang="zh-CN" altLang="en-US" dirty="0"/>
              <a:t> 特性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38E8198-5400-992D-812C-BE570AE77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将多个 </a:t>
            </a:r>
            <a:r>
              <a:rPr lang="en" altLang="zh-CN" dirty="0"/>
              <a:t>GPU </a:t>
            </a:r>
            <a:r>
              <a:rPr lang="zh-CN" altLang="en-US" dirty="0"/>
              <a:t>的内存组合成一个分区的全局地址空间，可通过 </a:t>
            </a:r>
            <a:r>
              <a:rPr lang="en" altLang="zh-CN" dirty="0"/>
              <a:t>NVSHMEM API </a:t>
            </a:r>
            <a:r>
              <a:rPr lang="zh-CN" altLang="en-US" dirty="0"/>
              <a:t>访问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包含一个低开销的内核通信 </a:t>
            </a:r>
            <a:r>
              <a:rPr lang="en" altLang="zh-CN" dirty="0"/>
              <a:t>API</a:t>
            </a:r>
            <a:r>
              <a:rPr lang="zh-CN" altLang="en" dirty="0"/>
              <a:t>，</a:t>
            </a:r>
            <a:r>
              <a:rPr lang="zh-CN" altLang="en-US" dirty="0"/>
              <a:t>供 </a:t>
            </a:r>
            <a:r>
              <a:rPr lang="en" altLang="zh-CN" dirty="0"/>
              <a:t>GPU </a:t>
            </a:r>
            <a:r>
              <a:rPr lang="zh-CN" altLang="en-US" dirty="0"/>
              <a:t>线程使用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包括基于流和 </a:t>
            </a:r>
            <a:r>
              <a:rPr lang="en" altLang="zh-CN" dirty="0"/>
              <a:t>CPU </a:t>
            </a:r>
            <a:r>
              <a:rPr lang="zh-CN" altLang="en-US" dirty="0"/>
              <a:t>启动的通信 </a:t>
            </a:r>
            <a:r>
              <a:rPr lang="en" altLang="zh-CN" dirty="0"/>
              <a:t>API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支持 </a:t>
            </a:r>
            <a:r>
              <a:rPr lang="en" altLang="zh-CN" dirty="0"/>
              <a:t>x86 </a:t>
            </a:r>
            <a:r>
              <a:rPr lang="zh-CN" altLang="en-US" dirty="0"/>
              <a:t>和 </a:t>
            </a:r>
            <a:r>
              <a:rPr lang="en" altLang="zh-CN" dirty="0"/>
              <a:t>Arm </a:t>
            </a:r>
            <a:r>
              <a:rPr lang="zh-CN" altLang="en-US" dirty="0"/>
              <a:t>处理器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可与 </a:t>
            </a:r>
            <a:r>
              <a:rPr lang="en" altLang="zh-CN" dirty="0"/>
              <a:t>MPI </a:t>
            </a:r>
            <a:r>
              <a:rPr lang="zh-CN" altLang="en-US" dirty="0"/>
              <a:t>和其他 </a:t>
            </a:r>
            <a:r>
              <a:rPr lang="en" altLang="zh-CN" dirty="0" err="1"/>
              <a:t>OpenSHMEM</a:t>
            </a:r>
            <a:r>
              <a:rPr lang="en" altLang="zh-CN" dirty="0"/>
              <a:t> </a:t>
            </a:r>
            <a:r>
              <a:rPr lang="zh-CN" altLang="en-US" dirty="0"/>
              <a:t>实现互操作</a:t>
            </a:r>
            <a:endParaRPr lang="en-US" altLang="zh-CN" dirty="0"/>
          </a:p>
          <a:p>
            <a:endParaRPr lang="en-US" altLang="zh-CN" dirty="0"/>
          </a:p>
          <a:p>
            <a:r>
              <a:rPr lang="en" altLang="zh-CN" dirty="0"/>
              <a:t>NVSHMEM</a:t>
            </a:r>
            <a:r>
              <a:rPr lang="zh-CN" altLang="en-US" dirty="0"/>
              <a:t> 通过 </a:t>
            </a:r>
            <a:r>
              <a:rPr lang="en" altLang="zh-CN" dirty="0"/>
              <a:t>PGAS</a:t>
            </a:r>
            <a:r>
              <a:rPr lang="zh-CN" altLang="en-US" dirty="0"/>
              <a:t> 模型和 </a:t>
            </a:r>
            <a:r>
              <a:rPr lang="en" altLang="zh-CN" dirty="0"/>
              <a:t>GPU</a:t>
            </a:r>
            <a:r>
              <a:rPr lang="zh-CN" altLang="en-US" dirty="0"/>
              <a:t> 直接通信机制，为多 </a:t>
            </a:r>
            <a:r>
              <a:rPr lang="en" altLang="zh-CN" dirty="0"/>
              <a:t>GPU</a:t>
            </a:r>
            <a:r>
              <a:rPr lang="zh-CN" altLang="en-US" dirty="0"/>
              <a:t> 多节点应用提供了高效的编程接口，尤其适合需要频繁跨设备数据交换的高性能计算场景。尽管需开发者管理内存一致性，但其性能优势和编程便捷性使其成为替代传统 </a:t>
            </a:r>
            <a:r>
              <a:rPr lang="en" altLang="zh-CN" dirty="0"/>
              <a:t>MPI</a:t>
            </a:r>
            <a:r>
              <a:rPr lang="zh-CN" altLang="en-US" dirty="0"/>
              <a:t> 的重要选择。</a:t>
            </a:r>
          </a:p>
          <a:p>
            <a:endParaRPr lang="zh-CN" altLang="en-US" dirty="0"/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8FB4A57C-0012-2E72-C727-DB6A4DDB93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5188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621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04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DeepEP</a:t>
            </a:r>
          </a:p>
          <a:p>
            <a:pPr algn="ctr"/>
            <a:r>
              <a:rPr lang="en-US" altLang="zh-CN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Before</a:t>
            </a:r>
            <a:r>
              <a:rPr lang="zh-CN" altLang="en-US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 </a:t>
            </a:r>
            <a:r>
              <a:rPr lang="en-US" altLang="zh-CN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&amp;</a:t>
            </a:r>
            <a:r>
              <a:rPr lang="zh-CN" altLang="en-US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 </a:t>
            </a:r>
            <a:r>
              <a:rPr lang="en-US" altLang="zh-CN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706274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0D959F5-1F44-8CE9-5ED3-E0C89E21C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NVSCHMEM</a:t>
            </a:r>
            <a:endParaRPr lang="zh-CN" altLang="en-US" dirty="0"/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8FB4A57C-0012-2E72-C727-DB6A4DDB93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5188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122" name="Picture 2" descr="NCCL入门- Blog">
            <a:extLst>
              <a:ext uri="{FF2B5EF4-FFF2-40B4-BE49-F238E27FC236}">
                <a16:creationId xmlns:a16="http://schemas.microsoft.com/office/drawing/2014/main" id="{EF6275D9-10D8-708D-E326-62993A22FEB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05"/>
          <a:stretch/>
        </p:blipFill>
        <p:spPr bwMode="auto">
          <a:xfrm>
            <a:off x="763864" y="1297309"/>
            <a:ext cx="10362647" cy="496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101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7A40097-C208-9B48-88A4-7E59AC849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 </a:t>
            </a:r>
            <a:r>
              <a:rPr lang="en-US" altLang="zh-CN" dirty="0"/>
              <a:t>AI</a:t>
            </a:r>
            <a:r>
              <a:rPr lang="zh-CN" altLang="en-US" dirty="0"/>
              <a:t> 而生的通信库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EABE5A4-19F0-F644-A024-C844B4283591}"/>
              </a:ext>
            </a:extLst>
          </p:cNvPr>
          <p:cNvGrpSpPr/>
          <p:nvPr/>
        </p:nvGrpSpPr>
        <p:grpSpPr>
          <a:xfrm>
            <a:off x="768889" y="1485356"/>
            <a:ext cx="6695416" cy="1019505"/>
            <a:chOff x="804040" y="1549664"/>
            <a:chExt cx="6695416" cy="101950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2D89105-0ABB-4648-8EFF-20ABBCCB4A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797" t="13777" r="53066" b="70759"/>
            <a:stretch/>
          </p:blipFill>
          <p:spPr>
            <a:xfrm>
              <a:off x="2207171" y="1549664"/>
              <a:ext cx="5292285" cy="101950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F2523C1-6450-AA49-8640-FC3B5AE55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245" t="17140" r="6514" b="56102"/>
            <a:stretch/>
          </p:blipFill>
          <p:spPr>
            <a:xfrm>
              <a:off x="804040" y="1549665"/>
              <a:ext cx="1313793" cy="1019504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AF74D26-4A2C-4947-9C7A-48BF6FD4F522}"/>
              </a:ext>
            </a:extLst>
          </p:cNvPr>
          <p:cNvGrpSpPr/>
          <p:nvPr/>
        </p:nvGrpSpPr>
        <p:grpSpPr>
          <a:xfrm>
            <a:off x="2082682" y="2763788"/>
            <a:ext cx="9504427" cy="1019503"/>
            <a:chOff x="686696" y="3883593"/>
            <a:chExt cx="7204433" cy="747417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52EAE24-77E7-1447-8B3F-DE381E9E67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72" t="31345" r="78828" b="51499"/>
            <a:stretch/>
          </p:blipFill>
          <p:spPr>
            <a:xfrm>
              <a:off x="6671929" y="3962004"/>
              <a:ext cx="1219200" cy="65366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CDBB3F4-7FB8-EC4B-B3AA-A6BA14943E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81" t="12690" r="30547" b="70153"/>
            <a:stretch/>
          </p:blipFill>
          <p:spPr>
            <a:xfrm>
              <a:off x="1797269" y="3886811"/>
              <a:ext cx="4874660" cy="65366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84FB5BE-236A-AF44-87A2-1B3DF909C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8483" t="19330" r="8138" b="61053"/>
            <a:stretch/>
          </p:blipFill>
          <p:spPr>
            <a:xfrm>
              <a:off x="686696" y="3883593"/>
              <a:ext cx="1019503" cy="747417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854045D9-287B-374F-B781-42D16122B0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395" b="34092"/>
          <a:stretch/>
        </p:blipFill>
        <p:spPr>
          <a:xfrm>
            <a:off x="8334539" y="1345997"/>
            <a:ext cx="2846266" cy="109618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56C195C-88CA-5D4E-ABFF-A71D938F8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94" y="4939612"/>
            <a:ext cx="3307484" cy="124701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FF03AC8-EED2-014E-BC7B-34483FFBE1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433" t="14544" r="12960" b="8119"/>
          <a:stretch/>
        </p:blipFill>
        <p:spPr>
          <a:xfrm>
            <a:off x="4258283" y="4939612"/>
            <a:ext cx="2659117" cy="1359974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C3C521F2-B353-FF40-B443-D55ECBB64D4D}"/>
              </a:ext>
            </a:extLst>
          </p:cNvPr>
          <p:cNvGrpSpPr/>
          <p:nvPr/>
        </p:nvGrpSpPr>
        <p:grpSpPr>
          <a:xfrm>
            <a:off x="3087603" y="3977393"/>
            <a:ext cx="6430880" cy="891615"/>
            <a:chOff x="3543343" y="3999302"/>
            <a:chExt cx="5545984" cy="747417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74153D83-16D2-C143-830A-59D56ED369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301" t="14371" r="40927" b="68792"/>
            <a:stretch/>
          </p:blipFill>
          <p:spPr>
            <a:xfrm>
              <a:off x="4315322" y="3999302"/>
              <a:ext cx="4774005" cy="747417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7AC4BE3-8D7D-B740-BD79-45C71637A8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6561" t="12165" r="6169" b="52801"/>
            <a:stretch/>
          </p:blipFill>
          <p:spPr>
            <a:xfrm>
              <a:off x="3543343" y="3999302"/>
              <a:ext cx="736852" cy="747417"/>
            </a:xfrm>
            <a:prstGeom prst="rect">
              <a:avLst/>
            </a:prstGeom>
          </p:spPr>
        </p:pic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86349056-4146-7847-9E66-0EB8AD9125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4305" y="5004684"/>
            <a:ext cx="3858378" cy="124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466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BB3A0E8-323C-F047-A660-585834CA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XCCL</a:t>
            </a:r>
            <a:r>
              <a:rPr lang="zh-CN" altLang="en-US" dirty="0"/>
              <a:t> 在 </a:t>
            </a:r>
            <a:r>
              <a:rPr lang="en-US" altLang="zh-CN" dirty="0"/>
              <a:t>AI</a:t>
            </a:r>
            <a:r>
              <a:rPr lang="zh-CN" altLang="en-US" dirty="0"/>
              <a:t> 系统中的位置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47BDA74-367C-5742-A8EB-9AB64B4042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21" b="4593"/>
          <a:stretch/>
        </p:blipFill>
        <p:spPr>
          <a:xfrm>
            <a:off x="623635" y="1160835"/>
            <a:ext cx="3342235" cy="53276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B537695-7B0A-2B44-9916-36A2E4B7A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217" y="1295284"/>
            <a:ext cx="6864796" cy="5058769"/>
          </a:xfrm>
          <a:prstGeom prst="rect">
            <a:avLst/>
          </a:prstGeom>
        </p:spPr>
      </p:pic>
      <p:sp>
        <p:nvSpPr>
          <p:cNvPr id="10" name="右箭头 9">
            <a:extLst>
              <a:ext uri="{FF2B5EF4-FFF2-40B4-BE49-F238E27FC236}">
                <a16:creationId xmlns:a16="http://schemas.microsoft.com/office/drawing/2014/main" id="{6341648A-A3CC-A147-849A-0608D6DB6265}"/>
              </a:ext>
            </a:extLst>
          </p:cNvPr>
          <p:cNvSpPr/>
          <p:nvPr/>
        </p:nvSpPr>
        <p:spPr>
          <a:xfrm>
            <a:off x="4046483" y="3429000"/>
            <a:ext cx="788276" cy="10063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2823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A9E525-D035-A3CA-1288-E79C898D1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XCCL</a:t>
            </a:r>
            <a:r>
              <a:rPr lang="zh-CN" altLang="en-US" dirty="0"/>
              <a:t> 使用</a:t>
            </a:r>
            <a:r>
              <a:rPr lang="en-US" altLang="zh-CN" dirty="0"/>
              <a:t> MPI</a:t>
            </a:r>
            <a:r>
              <a:rPr lang="zh-CN" altLang="en-US" dirty="0"/>
              <a:t> 对等的 </a:t>
            </a:r>
            <a:r>
              <a:rPr lang="en-US" altLang="zh-CN" dirty="0"/>
              <a:t>API</a:t>
            </a:r>
            <a:r>
              <a:rPr lang="zh-CN" altLang="en-US" dirty="0"/>
              <a:t> 进行集群管理</a:t>
            </a:r>
            <a:endParaRPr kumimoji="1" lang="zh-CN" altLang="en-US" dirty="0"/>
          </a:p>
        </p:txBody>
      </p:sp>
      <p:pic>
        <p:nvPicPr>
          <p:cNvPr id="1028" name="Picture 4" descr="AWS Taps Nvidia NVSwitch For Liquid Cooled, Rackscale GPU Nodes">
            <a:extLst>
              <a:ext uri="{FF2B5EF4-FFF2-40B4-BE49-F238E27FC236}">
                <a16:creationId xmlns:a16="http://schemas.microsoft.com/office/drawing/2014/main" id="{9837D2FC-7A5E-0696-3A35-35462AF13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54" y="1295400"/>
            <a:ext cx="7045289" cy="505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PU Series: Multi-GPU Programming Part 1">
            <a:extLst>
              <a:ext uri="{FF2B5EF4-FFF2-40B4-BE49-F238E27FC236}">
                <a16:creationId xmlns:a16="http://schemas.microsoft.com/office/drawing/2014/main" id="{7D546D55-2B19-5053-87FB-CF33F1A033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11" t="20375" r="11368" b="12210"/>
          <a:stretch/>
        </p:blipFill>
        <p:spPr bwMode="auto">
          <a:xfrm>
            <a:off x="8110351" y="1352153"/>
            <a:ext cx="3047382" cy="504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533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1E8ECF84-2529-1E76-D805-2B0CC9E2F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NCCL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NVSCHMEM</a:t>
            </a:r>
            <a:endParaRPr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72FB5635-18AB-AC29-EA63-BD702DA06CD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9256604"/>
              </p:ext>
            </p:extLst>
          </p:nvPr>
        </p:nvGraphicFramePr>
        <p:xfrm>
          <a:off x="623888" y="1356189"/>
          <a:ext cx="10963275" cy="49276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26845">
                  <a:extLst>
                    <a:ext uri="{9D8B030D-6E8A-4147-A177-3AD203B41FA5}">
                      <a16:colId xmlns:a16="http://schemas.microsoft.com/office/drawing/2014/main" val="4076341720"/>
                    </a:ext>
                  </a:extLst>
                </a:gridCol>
                <a:gridCol w="4468215">
                  <a:extLst>
                    <a:ext uri="{9D8B030D-6E8A-4147-A177-3AD203B41FA5}">
                      <a16:colId xmlns:a16="http://schemas.microsoft.com/office/drawing/2014/main" val="1828428872"/>
                    </a:ext>
                  </a:extLst>
                </a:gridCol>
                <a:gridCol w="4468215">
                  <a:extLst>
                    <a:ext uri="{9D8B030D-6E8A-4147-A177-3AD203B41FA5}">
                      <a16:colId xmlns:a16="http://schemas.microsoft.com/office/drawing/2014/main" val="2923044822"/>
                    </a:ext>
                  </a:extLst>
                </a:gridCol>
              </a:tblGrid>
              <a:tr h="47647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特性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NCCL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NVSHMEM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219518"/>
                  </a:ext>
                </a:extLst>
              </a:tr>
              <a:tr h="14837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主要用途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zh-CN" altLang="en-US" sz="1800" b="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针对集合通信（如</a:t>
                      </a:r>
                      <a:r>
                        <a:rPr lang="en" sz="1800" b="0" dirty="0" err="1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AllReduce、Broadcast</a:t>
                      </a:r>
                      <a:r>
                        <a:rPr lang="en" sz="1800" b="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）</a:t>
                      </a:r>
                      <a:r>
                        <a:rPr lang="zh-CN" altLang="en-US" sz="1800" b="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优化，专为深度学习分布式训练设计。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zh-CN" altLang="en-US" sz="1800" b="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基于</a:t>
                      </a:r>
                      <a:r>
                        <a:rPr lang="en" sz="1800" b="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PGAS</a:t>
                      </a:r>
                      <a:r>
                        <a:rPr lang="zh-CN" altLang="en-US" sz="1800" b="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模型的细粒度内存访问，支持任意</a:t>
                      </a:r>
                      <a:r>
                        <a:rPr lang="en" sz="1800" b="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GPU/</a:t>
                      </a:r>
                      <a:r>
                        <a:rPr lang="zh-CN" altLang="en-US" sz="1800" b="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节点间的直接内存读写。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7565002"/>
                  </a:ext>
                </a:extLst>
              </a:tr>
              <a:tr h="14837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设计哲学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zh-CN" altLang="en-US" sz="1800" b="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强调高吞吐、低延迟的集合操作，适合紧密同步的并行任务。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zh-CN" altLang="en-US" sz="1800" b="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提供全局地址空间抽象，支持灵活的异步通信，适合非规则或动态通信模式。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945927"/>
                  </a:ext>
                </a:extLst>
              </a:tr>
              <a:tr h="1483726"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zh-CN" altLang="en-US" sz="1800" b="1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信协议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1" hangingPunct="1">
                        <a:lnSpc>
                          <a:spcPct val="150000"/>
                        </a:lnSpc>
                      </a:pPr>
                      <a:r>
                        <a:rPr lang="zh-CN" altLang="en-US" sz="18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基于</a:t>
                      </a:r>
                      <a:r>
                        <a:rPr lang="en" sz="18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NVIDIA NVLink/InfiniBand</a:t>
                      </a:r>
                      <a:r>
                        <a:rPr lang="zh-CN" altLang="en-US" sz="18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优化集合通信算法（如</a:t>
                      </a:r>
                      <a:r>
                        <a:rPr lang="en" sz="18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Ring </a:t>
                      </a:r>
                      <a:r>
                        <a:rPr lang="en" sz="1800" b="0" kern="1200" dirty="0" err="1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AllReduce</a:t>
                      </a:r>
                      <a:r>
                        <a:rPr lang="en" sz="18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）。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1" hangingPunct="1">
                        <a:lnSpc>
                          <a:spcPct val="150000"/>
                        </a:lnSpc>
                      </a:pPr>
                      <a:r>
                        <a:rPr lang="zh-CN" altLang="en-US" sz="18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利用</a:t>
                      </a:r>
                      <a:r>
                        <a:rPr lang="en" sz="18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PGAS</a:t>
                      </a:r>
                      <a:r>
                        <a:rPr lang="zh-CN" altLang="en-US" sz="18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模型和</a:t>
                      </a:r>
                      <a:r>
                        <a:rPr lang="en" sz="18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CUDA-aware</a:t>
                      </a:r>
                      <a:r>
                        <a:rPr lang="zh-CN" altLang="en-US" sz="1800" b="0" kern="120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技术，直接操作远程内存地址。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7919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1531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1C4FADCF-34C1-B09D-01A7-B64678469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NCCL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NVSCHMEM</a:t>
            </a:r>
            <a:endParaRPr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4564858D-FA99-952B-04E0-FE54D4FB247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66960610"/>
              </p:ext>
            </p:extLst>
          </p:nvPr>
        </p:nvGraphicFramePr>
        <p:xfrm>
          <a:off x="616743" y="1287285"/>
          <a:ext cx="10963276" cy="490803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67941">
                  <a:extLst>
                    <a:ext uri="{9D8B030D-6E8A-4147-A177-3AD203B41FA5}">
                      <a16:colId xmlns:a16="http://schemas.microsoft.com/office/drawing/2014/main" val="1043142587"/>
                    </a:ext>
                  </a:extLst>
                </a:gridCol>
                <a:gridCol w="4591506">
                  <a:extLst>
                    <a:ext uri="{9D8B030D-6E8A-4147-A177-3AD203B41FA5}">
                      <a16:colId xmlns:a16="http://schemas.microsoft.com/office/drawing/2014/main" val="3847429310"/>
                    </a:ext>
                  </a:extLst>
                </a:gridCol>
                <a:gridCol w="4303829">
                  <a:extLst>
                    <a:ext uri="{9D8B030D-6E8A-4147-A177-3AD203B41FA5}">
                      <a16:colId xmlns:a16="http://schemas.microsoft.com/office/drawing/2014/main" val="1875807778"/>
                    </a:ext>
                  </a:extLst>
                </a:gridCol>
              </a:tblGrid>
              <a:tr h="4719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特性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NCCL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NVSHMEM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4956693"/>
                  </a:ext>
                </a:extLst>
              </a:tr>
              <a:tr h="147870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通信粒度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b="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基于集体操作（如</a:t>
                      </a:r>
                      <a:r>
                        <a:rPr lang="en" sz="1800" b="0" dirty="0" err="1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AllReduce、AllGather</a:t>
                      </a:r>
                      <a:r>
                        <a:rPr lang="en" sz="1800" b="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），</a:t>
                      </a:r>
                      <a:r>
                        <a:rPr lang="zh-CN" altLang="en-US" sz="1800" b="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需要所有进程参与同一操作。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b="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支持单边通信（</a:t>
                      </a:r>
                      <a:r>
                        <a:rPr lang="en" sz="1800" b="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Put/Get/Atomics），</a:t>
                      </a:r>
                      <a:r>
                        <a:rPr lang="zh-CN" altLang="en-US" sz="1800" b="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允许单个</a:t>
                      </a:r>
                      <a:r>
                        <a:rPr lang="en" sz="1800" b="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GPU</a:t>
                      </a:r>
                      <a:r>
                        <a:rPr lang="zh-CN" altLang="en-US" sz="1800" b="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直接读写远程内存。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062614"/>
                  </a:ext>
                </a:extLst>
              </a:tr>
              <a:tr h="147870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同步机制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b="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隐式同步，操作完成后自动保证数据一致性。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b="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需显式同步（如</a:t>
                      </a:r>
                      <a:r>
                        <a:rPr lang="en" sz="1800" b="0" dirty="0" err="1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nvshmem_fence</a:t>
                      </a:r>
                      <a:r>
                        <a:rPr lang="zh-CN" altLang="en-US" sz="1800" b="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或</a:t>
                      </a:r>
                      <a:r>
                        <a:rPr lang="en" sz="1800" b="0" dirty="0" err="1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nvshmem_quiet</a:t>
                      </a:r>
                      <a:r>
                        <a:rPr lang="en" sz="1800" b="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）</a:t>
                      </a:r>
                      <a:r>
                        <a:rPr lang="zh-CN" altLang="en-US" sz="1800" b="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确保内存可见性。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093558"/>
                  </a:ext>
                </a:extLst>
              </a:tr>
              <a:tr h="147870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编程范式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b="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通过显式调用通信函数（如</a:t>
                      </a:r>
                      <a:r>
                        <a:rPr lang="en" sz="1800" b="0" dirty="0" err="1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ncclAllReduce</a:t>
                      </a:r>
                      <a:r>
                        <a:rPr lang="en" sz="1800" b="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）。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b="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类似共享内存的地址直接访问（如</a:t>
                      </a:r>
                      <a:r>
                        <a:rPr lang="en" sz="1800" b="0" dirty="0" err="1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nvshmem_put</a:t>
                      </a:r>
                      <a:r>
                        <a:rPr lang="en" sz="1800" b="0" dirty="0">
                          <a:solidFill>
                            <a:srgbClr val="1D1D1A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）。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02467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9049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BB3A0E8-323C-F047-A660-585834CA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XCCL</a:t>
            </a:r>
            <a:r>
              <a:rPr lang="zh-CN" altLang="en-US" dirty="0"/>
              <a:t> 在 </a:t>
            </a:r>
            <a:r>
              <a:rPr lang="en-US" altLang="zh-CN" dirty="0"/>
              <a:t>AI</a:t>
            </a:r>
            <a:r>
              <a:rPr lang="zh-CN" altLang="en-US" dirty="0"/>
              <a:t> 系统中的位置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E52C4F9-2250-CFC1-2547-B089DD9C0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06" y="1335639"/>
            <a:ext cx="5748775" cy="4875543"/>
          </a:xfrm>
          <a:prstGeom prst="rect">
            <a:avLst/>
          </a:prstGeom>
        </p:spPr>
      </p:pic>
      <p:sp>
        <p:nvSpPr>
          <p:cNvPr id="4" name="右箭头 3">
            <a:extLst>
              <a:ext uri="{FF2B5EF4-FFF2-40B4-BE49-F238E27FC236}">
                <a16:creationId xmlns:a16="http://schemas.microsoft.com/office/drawing/2014/main" id="{5BB0F3E1-CA00-F3A2-D6D1-0915AFD36B2E}"/>
              </a:ext>
            </a:extLst>
          </p:cNvPr>
          <p:cNvSpPr/>
          <p:nvPr/>
        </p:nvSpPr>
        <p:spPr>
          <a:xfrm>
            <a:off x="6171182" y="3270227"/>
            <a:ext cx="788276" cy="10063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B6A8A4-EC99-B1B8-3CF1-627BB0C9A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059" y="1335639"/>
            <a:ext cx="4711812" cy="487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64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063209" y="1046095"/>
            <a:ext cx="4070346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End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780836" y="3236827"/>
            <a:ext cx="109522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总结与思考</a:t>
            </a:r>
            <a:endParaRPr lang="en-US" altLang="zh-CN" sz="8800" b="1" dirty="0">
              <a:solidFill>
                <a:schemeClr val="bg1"/>
              </a:solidFill>
              <a:latin typeface="Lexend" pitchFamily="2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16245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54FC323-DFE1-6847-F6FE-13BC2F870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DeepSeek</a:t>
            </a:r>
            <a:r>
              <a:rPr lang="zh-CN" altLang="en-US" dirty="0"/>
              <a:t> 开源 </a:t>
            </a:r>
            <a:r>
              <a:rPr lang="en-US" altLang="zh-CN" dirty="0"/>
              <a:t>DeepEP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57F8A3D-FA41-011F-CA37-7234A18B8E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DeepEP</a:t>
            </a:r>
            <a:r>
              <a:rPr lang="zh-CN" altLang="en-US" dirty="0"/>
              <a:t> 提供高吞吐量和低延迟的 </a:t>
            </a:r>
            <a:r>
              <a:rPr lang="en" altLang="zh-CN" dirty="0"/>
              <a:t>all-to-all Hopper</a:t>
            </a:r>
            <a:r>
              <a:rPr lang="zh-CN" altLang="en-US" dirty="0"/>
              <a:t> 架构 </a:t>
            </a:r>
            <a:r>
              <a:rPr lang="en" altLang="zh-CN" dirty="0"/>
              <a:t>GPU</a:t>
            </a:r>
            <a:r>
              <a:rPr lang="zh-CN" altLang="en-US" dirty="0"/>
              <a:t> </a:t>
            </a:r>
            <a:r>
              <a:rPr lang="en-US" altLang="zh-CN" dirty="0"/>
              <a:t>Kernel</a:t>
            </a:r>
            <a:r>
              <a:rPr lang="zh-CN" altLang="en-US" dirty="0"/>
              <a:t>，包括 </a:t>
            </a:r>
            <a:r>
              <a:rPr lang="en" altLang="zh-CN" dirty="0"/>
              <a:t>MoE</a:t>
            </a:r>
            <a:r>
              <a:rPr lang="zh-CN" altLang="en-US" dirty="0"/>
              <a:t>  </a:t>
            </a:r>
            <a:r>
              <a:rPr lang="en" altLang="zh-CN" dirty="0"/>
              <a:t>dispatch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" altLang="zh-CN" dirty="0"/>
              <a:t>combine</a:t>
            </a:r>
            <a:r>
              <a:rPr lang="zh-CN" altLang="en" dirty="0"/>
              <a:t>。</a:t>
            </a:r>
            <a:r>
              <a:rPr lang="zh-CN" altLang="en-US" dirty="0"/>
              <a:t>支持 </a:t>
            </a:r>
            <a:r>
              <a:rPr lang="en" altLang="zh-CN" dirty="0"/>
              <a:t>FP8</a:t>
            </a:r>
            <a:r>
              <a:rPr lang="zh-CN" altLang="en-US" dirty="0"/>
              <a:t> 低精度运算，特别适用于 </a:t>
            </a:r>
            <a:r>
              <a:rPr lang="en" altLang="zh-CN" dirty="0"/>
              <a:t>DeepSeek </a:t>
            </a:r>
            <a:r>
              <a:rPr lang="zh-CN" altLang="en-US" dirty="0"/>
              <a:t>系列模型</a:t>
            </a:r>
            <a:r>
              <a:rPr lang="zh-CN" altLang="en" dirty="0"/>
              <a:t>。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" altLang="zh-CN" dirty="0" err="1"/>
              <a:t>Github</a:t>
            </a:r>
            <a:r>
              <a:rPr lang="en" altLang="zh-CN" dirty="0"/>
              <a:t> </a:t>
            </a:r>
            <a:r>
              <a:rPr lang="zh-CN" altLang="en" dirty="0"/>
              <a:t>开源地址</a:t>
            </a:r>
            <a:r>
              <a:rPr lang="zh-CN" altLang="en-US" dirty="0"/>
              <a:t>：</a:t>
            </a:r>
            <a:r>
              <a:rPr lang="en" altLang="zh-CN" dirty="0"/>
              <a:t> </a:t>
            </a:r>
            <a:r>
              <a:rPr lang="en" altLang="zh-CN" dirty="0">
                <a:hlinkClick r:id="rId2"/>
              </a:rPr>
              <a:t>https://github.com/deepseek-ai/DeepEP</a:t>
            </a:r>
            <a:endParaRPr lang="en" altLang="zh-CN" dirty="0"/>
          </a:p>
          <a:p>
            <a:r>
              <a:rPr lang="zh-CN" altLang="en" dirty="0"/>
              <a:t>本</a:t>
            </a:r>
            <a:r>
              <a:rPr lang="zh-CN" altLang="en-US" dirty="0"/>
              <a:t> </a:t>
            </a:r>
            <a:r>
              <a:rPr lang="en" altLang="zh-CN" dirty="0"/>
              <a:t>PPT </a:t>
            </a:r>
            <a:r>
              <a:rPr lang="zh-CN" altLang="en" dirty="0"/>
              <a:t>开源</a:t>
            </a:r>
            <a:r>
              <a:rPr lang="zh-CN" altLang="en-US" dirty="0"/>
              <a:t>：</a:t>
            </a:r>
            <a:r>
              <a:rPr lang="en" altLang="zh-CN" dirty="0">
                <a:hlinkClick r:id="rId3"/>
              </a:rPr>
              <a:t>https://github.com/chenzomi12/AIInfra/</a:t>
            </a:r>
            <a:endParaRPr lang="en" altLang="zh-CN" dirty="0"/>
          </a:p>
          <a:p>
            <a:r>
              <a:rPr lang="zh-CN" altLang="en-US" dirty="0"/>
              <a:t>夸克链接：</a:t>
            </a:r>
            <a:r>
              <a:rPr lang="en" altLang="zh-CN" dirty="0">
                <a:hlinkClick r:id="rId4"/>
              </a:rPr>
              <a:t>https://pan.quark.cn/s/374bc7960241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6578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5AEF31-081B-7F2D-60CA-D9704201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优化特性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C801AAA-5FC3-9FE9-DDB2-CAF7F06514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CC7F3AB7-13DC-6DFF-2A02-F88EA93CB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707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引用与参考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 err="1"/>
              <a:t>Github</a:t>
            </a:r>
            <a:r>
              <a:rPr lang="en" altLang="zh-CN" dirty="0"/>
              <a:t> </a:t>
            </a:r>
            <a:r>
              <a:rPr lang="zh-CN" altLang="en" dirty="0"/>
              <a:t>开源地址</a:t>
            </a:r>
            <a:r>
              <a:rPr lang="zh-CN" altLang="en-US" dirty="0"/>
              <a:t>：</a:t>
            </a:r>
            <a:r>
              <a:rPr lang="en" altLang="zh-CN" dirty="0">
                <a:hlinkClick r:id="rId2"/>
              </a:rPr>
              <a:t>https://github.com/deepseek-ai/FlashMLA</a:t>
            </a:r>
            <a:endParaRPr lang="en" altLang="zh-CN" dirty="0"/>
          </a:p>
          <a:p>
            <a:pPr algn="l"/>
            <a:r>
              <a:rPr lang="zh-CN" altLang="en" dirty="0"/>
              <a:t>本</a:t>
            </a:r>
            <a:r>
              <a:rPr lang="zh-CN" altLang="en-US" dirty="0"/>
              <a:t> </a:t>
            </a:r>
            <a:r>
              <a:rPr lang="en" altLang="zh-CN" dirty="0"/>
              <a:t>PPT </a:t>
            </a:r>
            <a:r>
              <a:rPr lang="zh-CN" altLang="en" dirty="0"/>
              <a:t>开源</a:t>
            </a:r>
            <a:r>
              <a:rPr lang="zh-CN" altLang="en-US" dirty="0"/>
              <a:t>：</a:t>
            </a:r>
            <a:r>
              <a:rPr lang="en" altLang="zh-CN" dirty="0">
                <a:hlinkClick r:id="rId3"/>
              </a:rPr>
              <a:t>https://github.com/chenzomi12/AIInfra/</a:t>
            </a:r>
            <a:endParaRPr lang="en" altLang="zh-CN" dirty="0"/>
          </a:p>
          <a:p>
            <a:r>
              <a:rPr lang="zh-CN" altLang="en-US" dirty="0"/>
              <a:t>夸克链接：</a:t>
            </a:r>
            <a:r>
              <a:rPr lang="en" altLang="zh-CN" dirty="0">
                <a:hlinkClick r:id="rId4"/>
              </a:rPr>
              <a:t>https://pan.quark.cn/s/374bc7960241</a:t>
            </a:r>
            <a:r>
              <a:rPr lang="zh-CN" altLang="en-US" dirty="0"/>
              <a:t>（代码、论文、注释）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3370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7ECFC7C-B4F4-FCEF-CD20-1255D49DA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DeepSeek</a:t>
            </a:r>
            <a:r>
              <a:rPr lang="zh-CN" altLang="en-US" dirty="0"/>
              <a:t> 开源 </a:t>
            </a:r>
            <a:r>
              <a:rPr lang="en-US" altLang="zh-CN" dirty="0"/>
              <a:t>DeepEP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A13E0F-59D2-8884-E124-9065003320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高效优化的 </a:t>
            </a:r>
            <a:r>
              <a:rPr lang="en" altLang="zh-CN" sz="2400" dirty="0"/>
              <a:t>All-to-All </a:t>
            </a:r>
            <a:r>
              <a:rPr lang="zh-CN" altLang="en-US" sz="2400" dirty="0"/>
              <a:t>通信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支持 </a:t>
            </a:r>
            <a:r>
              <a:rPr lang="en" altLang="zh-CN" sz="2400" dirty="0"/>
              <a:t>NVLink </a:t>
            </a:r>
            <a:r>
              <a:rPr lang="zh-CN" altLang="en-US" sz="2400" dirty="0"/>
              <a:t>和 </a:t>
            </a:r>
            <a:r>
              <a:rPr lang="en" altLang="zh-CN" sz="2400" dirty="0"/>
              <a:t>RDMA </a:t>
            </a:r>
            <a:r>
              <a:rPr lang="zh-CN" altLang="en-US" sz="2400" dirty="0"/>
              <a:t>的节点内 </a:t>
            </a:r>
            <a:r>
              <a:rPr lang="en-US" altLang="zh-CN" sz="2400" dirty="0"/>
              <a:t>/ </a:t>
            </a:r>
            <a:r>
              <a:rPr lang="zh-CN" altLang="en-US" sz="2400" dirty="0"/>
              <a:t>跨节点通信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训练 </a:t>
            </a:r>
            <a:r>
              <a:rPr lang="en-US" altLang="zh-CN" sz="2400" dirty="0"/>
              <a:t>Training</a:t>
            </a:r>
            <a:r>
              <a:rPr lang="zh-CN" altLang="en-US" sz="2400" dirty="0"/>
              <a:t> 及推理预填充 </a:t>
            </a:r>
            <a:r>
              <a:rPr lang="en-US" altLang="zh-CN" sz="2400" dirty="0"/>
              <a:t>Prefill</a:t>
            </a:r>
            <a:r>
              <a:rPr lang="zh-CN" altLang="en-US" sz="2400" dirty="0"/>
              <a:t> 阶段的高吞吐量计算核心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推理解码 </a:t>
            </a:r>
            <a:r>
              <a:rPr lang="en-US" altLang="zh-CN" sz="2400" dirty="0"/>
              <a:t>Decoder</a:t>
            </a:r>
            <a:r>
              <a:rPr lang="zh-CN" altLang="en-US" sz="2400" dirty="0"/>
              <a:t> 阶段的低延迟计算核心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原生支持 </a:t>
            </a:r>
            <a:r>
              <a:rPr lang="en" altLang="zh-CN" sz="2400" dirty="0"/>
              <a:t>FP8 </a:t>
            </a:r>
            <a:r>
              <a:rPr lang="zh-CN" altLang="en-US" sz="2400" dirty="0"/>
              <a:t>数据分发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灵活控制 </a:t>
            </a:r>
            <a:r>
              <a:rPr lang="en" altLang="zh-CN" sz="2400" dirty="0"/>
              <a:t>GPU </a:t>
            </a:r>
            <a:r>
              <a:rPr lang="zh-CN" altLang="en-US" sz="2400" dirty="0"/>
              <a:t>资源，实现计算与通信的高效重叠</a:t>
            </a:r>
          </a:p>
        </p:txBody>
      </p:sp>
    </p:spTree>
    <p:extLst>
      <p:ext uri="{BB962C8B-B14F-4D97-AF65-F5344CB8AC3E}">
        <p14:creationId xmlns:p14="http://schemas.microsoft.com/office/powerpoint/2010/main" val="2281474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20AD9-B3CB-4B7F-429A-D4C9E3E9B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视频目录大纲（上）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44A42C-4EA1-0BA9-68DC-09FE68154A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 marL="457200" indent="-457200" algn="l">
              <a:buFont typeface="+mj-lt"/>
              <a:buAutoNum type="arabicPeriod"/>
            </a:pP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en-US" altLang="zh-CN" sz="2800" dirty="0"/>
              <a:t>DeepSeek</a:t>
            </a:r>
            <a:r>
              <a:rPr lang="zh-CN" altLang="en-US" sz="2800" dirty="0"/>
              <a:t> </a:t>
            </a:r>
            <a:r>
              <a:rPr lang="en-US" altLang="zh-CN" sz="2800" dirty="0"/>
              <a:t>MoE</a:t>
            </a:r>
            <a:r>
              <a:rPr lang="zh-CN" altLang="en-US" sz="2800" dirty="0"/>
              <a:t>：</a:t>
            </a:r>
            <a:r>
              <a:rPr lang="en-US" altLang="zh-CN" sz="2800" dirty="0"/>
              <a:t>MoE</a:t>
            </a:r>
            <a:r>
              <a:rPr lang="zh-CN" altLang="en-US" sz="2800" dirty="0"/>
              <a:t> 架构通信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en-US" altLang="zh-CN" sz="2800" dirty="0"/>
              <a:t>MoE</a:t>
            </a:r>
            <a:r>
              <a:rPr lang="zh-CN" altLang="en-US" sz="2800" dirty="0"/>
              <a:t> </a:t>
            </a:r>
            <a:r>
              <a:rPr lang="en-US" altLang="zh-CN" sz="2800" dirty="0"/>
              <a:t>Demo</a:t>
            </a:r>
            <a:r>
              <a:rPr lang="zh-CN" altLang="en-US" sz="2800" dirty="0"/>
              <a:t>：原理与实现</a:t>
            </a:r>
            <a:endParaRPr lang="en-US" altLang="zh-CN" sz="28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800" dirty="0"/>
              <a:t>DeepEP</a:t>
            </a:r>
            <a:r>
              <a:rPr lang="zh-CN" altLang="en-US" sz="2800" dirty="0"/>
              <a:t> 使用核心工具（</a:t>
            </a:r>
            <a:r>
              <a:rPr lang="en-US" altLang="zh-CN" sz="2800" dirty="0"/>
              <a:t>Hopper</a:t>
            </a:r>
            <a:r>
              <a:rPr lang="zh-CN" altLang="en-US" sz="2800" dirty="0"/>
              <a:t> </a:t>
            </a:r>
            <a:r>
              <a:rPr lang="en-US" altLang="zh-CN" sz="2800" dirty="0"/>
              <a:t>&amp;</a:t>
            </a:r>
            <a:r>
              <a:rPr lang="zh-CN" altLang="en-US" sz="2800" dirty="0"/>
              <a:t> </a:t>
            </a:r>
            <a:r>
              <a:rPr lang="en-US" altLang="zh-CN" sz="2800" dirty="0"/>
              <a:t>NVSCHMEM 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800" dirty="0"/>
              <a:t>DeepEP</a:t>
            </a:r>
            <a:r>
              <a:rPr lang="zh-CN" altLang="en-US" sz="2800" dirty="0"/>
              <a:t> 之前是怎么用的？</a:t>
            </a:r>
            <a:endParaRPr lang="en-US" altLang="zh-CN" sz="2800" dirty="0"/>
          </a:p>
        </p:txBody>
      </p:sp>
      <p:pic>
        <p:nvPicPr>
          <p:cNvPr id="102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C693DF82-9961-8E7D-D034-A7343FF6D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773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20AD9-B3CB-4B7F-429A-D4C9E3E9B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视频目录大纲（下）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44A42C-4EA1-0BA9-68DC-09FE68154A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 marL="457200" indent="-457200" algn="l">
              <a:buFont typeface="+mj-lt"/>
              <a:buAutoNum type="arabicPeriod"/>
            </a:pPr>
            <a:endParaRPr lang="en-US" altLang="zh-CN" sz="28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800" dirty="0"/>
              <a:t>DeepEP</a:t>
            </a:r>
            <a:r>
              <a:rPr lang="zh-CN" altLang="en-US" sz="2800" dirty="0"/>
              <a:t> 之前是怎么用的？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en-US" altLang="zh-CN" sz="2800" dirty="0"/>
              <a:t>DeepEP</a:t>
            </a:r>
            <a:r>
              <a:rPr lang="zh-CN" altLang="en-US" sz="2800" dirty="0"/>
              <a:t>：项目基本介绍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en-US" altLang="zh-CN" sz="2800" dirty="0"/>
              <a:t>DeepEP</a:t>
            </a:r>
            <a:r>
              <a:rPr lang="zh-CN" altLang="en-US" sz="2800" dirty="0"/>
              <a:t>：代码注释与解读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/>
              <a:t>思考与小结</a:t>
            </a:r>
            <a:endParaRPr lang="en-US" altLang="zh-CN" sz="2800" dirty="0"/>
          </a:p>
        </p:txBody>
      </p:sp>
      <p:pic>
        <p:nvPicPr>
          <p:cNvPr id="102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C693DF82-9961-8E7D-D034-A7343FF6D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184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DeepSeek</a:t>
            </a:r>
            <a:r>
              <a:rPr lang="zh-CN" altLang="en-US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 </a:t>
            </a:r>
            <a:r>
              <a:rPr lang="en-US" altLang="zh-CN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MoE</a:t>
            </a:r>
          </a:p>
          <a:p>
            <a:pPr algn="ctr"/>
            <a:r>
              <a:rPr lang="zh-CN" altLang="en-US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通信原理</a:t>
            </a:r>
            <a:endParaRPr lang="en-US" altLang="zh-CN" sz="9600" b="1" dirty="0">
              <a:solidFill>
                <a:schemeClr val="bg1"/>
              </a:solidFill>
              <a:latin typeface="Lexend" pitchFamily="2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06638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F5729D9-E295-8DC5-982C-F2CED6F25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All-to-All </a:t>
            </a:r>
            <a:r>
              <a:rPr lang="zh-CN" altLang="en-US" dirty="0"/>
              <a:t>通信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9015AE9-D0BC-0AF4-B4E0-0480C2ADBD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All-to-All </a:t>
            </a:r>
            <a:r>
              <a:rPr lang="zh-CN" altLang="en-US" dirty="0"/>
              <a:t>通信：确保输入数据可以正确分发到各个专家，并将专家的输出结果正确聚合。</a:t>
            </a:r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9548021-16DD-0041-D21A-676F6428E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338" y="4620157"/>
            <a:ext cx="6454800" cy="173460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A180CDC-A7F4-5937-7EC6-497E1180D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898" y="1802676"/>
            <a:ext cx="7408810" cy="2435963"/>
          </a:xfrm>
          <a:prstGeom prst="rect">
            <a:avLst/>
          </a:prstGeom>
        </p:spPr>
      </p:pic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2A834F45-BD9C-61B1-8B6B-1BABCEB89921}"/>
              </a:ext>
            </a:extLst>
          </p:cNvPr>
          <p:cNvCxnSpPr/>
          <p:nvPr/>
        </p:nvCxnSpPr>
        <p:spPr>
          <a:xfrm>
            <a:off x="1705510" y="4454405"/>
            <a:ext cx="8147407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828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6AB118-7680-3128-7844-10D822458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MoE</a:t>
            </a:r>
            <a:r>
              <a:rPr lang="zh-CN" altLang="en" dirty="0"/>
              <a:t>（</a:t>
            </a:r>
            <a:r>
              <a:rPr lang="en" altLang="zh-CN" dirty="0"/>
              <a:t>Mixture of Experts</a:t>
            </a:r>
            <a:r>
              <a:rPr lang="zh-CN" altLang="en" dirty="0"/>
              <a:t>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3EC29B-A478-4442-5941-1E788A8D82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1246188"/>
            <a:ext cx="10963275" cy="5108575"/>
          </a:xfrm>
        </p:spPr>
        <p:txBody>
          <a:bodyPr/>
          <a:lstStyle/>
          <a:p>
            <a:r>
              <a:rPr lang="en" altLang="zh-CN" dirty="0"/>
              <a:t>MoE</a:t>
            </a:r>
            <a:r>
              <a:rPr lang="zh-CN" altLang="en" dirty="0"/>
              <a:t>（</a:t>
            </a:r>
            <a:r>
              <a:rPr lang="en" altLang="zh-CN" dirty="0"/>
              <a:t>Mixture of Experts</a:t>
            </a:r>
            <a:r>
              <a:rPr lang="zh-CN" altLang="en" dirty="0"/>
              <a:t>）</a:t>
            </a:r>
            <a:r>
              <a:rPr lang="zh-CN" altLang="en-US" dirty="0"/>
              <a:t>过程中，</a:t>
            </a:r>
            <a:r>
              <a:rPr lang="en" altLang="zh-CN" dirty="0"/>
              <a:t>All-to-All </a:t>
            </a:r>
            <a:r>
              <a:rPr lang="zh-CN" altLang="en-US" dirty="0"/>
              <a:t>通信两个关键步骤是 </a:t>
            </a:r>
            <a:r>
              <a:rPr lang="en" altLang="zh-CN" dirty="0"/>
              <a:t>dispatch</a:t>
            </a:r>
            <a:r>
              <a:rPr lang="zh-CN" altLang="en-US" dirty="0"/>
              <a:t> 和 </a:t>
            </a:r>
            <a:r>
              <a:rPr lang="en" altLang="zh-CN" dirty="0"/>
              <a:t>combine</a:t>
            </a:r>
            <a:r>
              <a:rPr lang="zh-CN" altLang="en-US" dirty="0"/>
              <a:t>：</a:t>
            </a:r>
          </a:p>
        </p:txBody>
      </p:sp>
      <p:pic>
        <p:nvPicPr>
          <p:cNvPr id="2052" name="Picture 4" descr="Shortcut-connected Expert Parallelism for Accelerating Mixture-of-Experts">
            <a:extLst>
              <a:ext uri="{FF2B5EF4-FFF2-40B4-BE49-F238E27FC236}">
                <a16:creationId xmlns:a16="http://schemas.microsoft.com/office/drawing/2014/main" id="{E93D1F6C-82BE-F3C2-01FF-40BBAA276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556" y="1876820"/>
            <a:ext cx="7227938" cy="447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324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30649</TotalTime>
  <Words>1670</Words>
  <Application>Microsoft Macintosh PowerPoint</Application>
  <PresentationFormat>自定义</PresentationFormat>
  <Paragraphs>224</Paragraphs>
  <Slides>32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32</vt:i4>
      </vt:variant>
    </vt:vector>
  </HeadingPairs>
  <TitlesOfParts>
    <vt:vector size="47" baseType="lpstr">
      <vt:lpstr>微软雅黑</vt:lpstr>
      <vt:lpstr>微软雅黑</vt:lpstr>
      <vt:lpstr>ACGN-MiaoGB-Flash</vt:lpstr>
      <vt:lpstr>PingFang SC Semibold</vt:lpstr>
      <vt:lpstr>Arial</vt:lpstr>
      <vt:lpstr>Calibri</vt:lpstr>
      <vt:lpstr>Futura-Medium</vt:lpstr>
      <vt:lpstr>Gill Sans MT</vt:lpstr>
      <vt:lpstr>Lexend</vt:lpstr>
      <vt:lpstr>Wingdings</vt:lpstr>
      <vt:lpstr>封面页_图片版 </vt:lpstr>
      <vt:lpstr>1_内容Copytext </vt:lpstr>
      <vt:lpstr>code01</vt:lpstr>
      <vt:lpstr>1_code01</vt:lpstr>
      <vt:lpstr>结束页</vt:lpstr>
      <vt:lpstr>PowerPoint 演示文稿</vt:lpstr>
      <vt:lpstr>PowerPoint 演示文稿</vt:lpstr>
      <vt:lpstr>DeepSeek 开源 DeepEP</vt:lpstr>
      <vt:lpstr>DeepSeek 开源 DeepEP</vt:lpstr>
      <vt:lpstr>视频目录大纲（上）</vt:lpstr>
      <vt:lpstr>视频目录大纲（下）</vt:lpstr>
      <vt:lpstr>PowerPoint 演示文稿</vt:lpstr>
      <vt:lpstr>All-to-All 通信</vt:lpstr>
      <vt:lpstr>MoE（Mixture of Experts）</vt:lpstr>
      <vt:lpstr>Dispatch 分发</vt:lpstr>
      <vt:lpstr>Combine 合并</vt:lpstr>
      <vt:lpstr>PowerPoint 演示文稿</vt:lpstr>
      <vt:lpstr>PowerPoint 演示文稿</vt:lpstr>
      <vt:lpstr>PowerPoint 演示文稿</vt:lpstr>
      <vt:lpstr>NVIDIA GPU 架构发展</vt:lpstr>
      <vt:lpstr>Hopper 赫柏架构</vt:lpstr>
      <vt:lpstr>Hopper 赫柏架构</vt:lpstr>
      <vt:lpstr>NVSCHMEM 解释</vt:lpstr>
      <vt:lpstr>NVSCHMEM 介绍</vt:lpstr>
      <vt:lpstr>2、NVSCHMEM 特性</vt:lpstr>
      <vt:lpstr>PowerPoint 演示文稿</vt:lpstr>
      <vt:lpstr>NVSCHMEM</vt:lpstr>
      <vt:lpstr>为 AI 而生的通信库</vt:lpstr>
      <vt:lpstr>XCCL 在 AI 系统中的位置</vt:lpstr>
      <vt:lpstr>XCCL 使用 MPI 对等的 API 进行集群管理</vt:lpstr>
      <vt:lpstr>NCCL vs NVSCHMEM</vt:lpstr>
      <vt:lpstr>NCCL vs NVSCHMEM</vt:lpstr>
      <vt:lpstr>XCCL 在 AI 系统中的位置</vt:lpstr>
      <vt:lpstr>PowerPoint 演示文稿</vt:lpstr>
      <vt:lpstr>优化特性</vt:lpstr>
      <vt:lpstr>引用与参考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10277</cp:revision>
  <cp:lastPrinted>2023-09-08T09:14:01Z</cp:lastPrinted>
  <dcterms:created xsi:type="dcterms:W3CDTF">2020-08-28T08:44:19Z</dcterms:created>
  <dcterms:modified xsi:type="dcterms:W3CDTF">2025-02-27T02:05:46Z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